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816" r:id="rId1"/>
  </p:sldMasterIdLst>
  <p:notesMasterIdLst>
    <p:notesMasterId r:id="rId15"/>
  </p:notesMasterIdLst>
  <p:handoutMasterIdLst>
    <p:handoutMasterId r:id="rId16"/>
  </p:handoutMasterIdLst>
  <p:sldIdLst>
    <p:sldId id="297" r:id="rId2"/>
    <p:sldId id="323" r:id="rId3"/>
    <p:sldId id="325" r:id="rId4"/>
    <p:sldId id="277" r:id="rId5"/>
    <p:sldId id="326" r:id="rId6"/>
    <p:sldId id="327" r:id="rId7"/>
    <p:sldId id="328" r:id="rId8"/>
    <p:sldId id="329" r:id="rId9"/>
    <p:sldId id="332" r:id="rId10"/>
    <p:sldId id="336" r:id="rId11"/>
    <p:sldId id="333" r:id="rId12"/>
    <p:sldId id="334" r:id="rId13"/>
    <p:sldId id="335" r:id="rId14"/>
  </p:sldIdLst>
  <p:sldSz cx="9906000" cy="6858000" type="A4"/>
  <p:notesSz cx="9601200" cy="73152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380"/>
    <p:restoredTop sz="94660"/>
  </p:normalViewPr>
  <p:slideViewPr>
    <p:cSldViewPr>
      <p:cViewPr varScale="1">
        <p:scale>
          <a:sx n="73" d="100"/>
          <a:sy n="73" d="100"/>
        </p:scale>
        <p:origin x="252" y="78"/>
      </p:cViewPr>
      <p:guideLst>
        <p:guide orient="horz" pos="2160"/>
        <p:guide pos="312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440680" y="0"/>
            <a:ext cx="4160520" cy="365760"/>
          </a:xfrm>
          <a:prstGeom prst="rect">
            <a:avLst/>
          </a:prstGeom>
        </p:spPr>
        <p:txBody>
          <a:bodyPr vert="horz" lIns="96661" tIns="48331" rIns="96661" bIns="48331" rtlCol="1"/>
          <a:lstStyle>
            <a:lvl1pPr algn="r">
              <a:defRPr sz="1300"/>
            </a:lvl1pPr>
          </a:lstStyle>
          <a:p>
            <a:endParaRPr lang="fa-IR"/>
          </a:p>
        </p:txBody>
      </p:sp>
      <p:sp>
        <p:nvSpPr>
          <p:cNvPr id="3" name="Date Placeholder 2"/>
          <p:cNvSpPr>
            <a:spLocks noGrp="1"/>
          </p:cNvSpPr>
          <p:nvPr>
            <p:ph type="dt" sz="quarter" idx="1"/>
          </p:nvPr>
        </p:nvSpPr>
        <p:spPr>
          <a:xfrm>
            <a:off x="2223" y="0"/>
            <a:ext cx="4160520" cy="365760"/>
          </a:xfrm>
          <a:prstGeom prst="rect">
            <a:avLst/>
          </a:prstGeom>
        </p:spPr>
        <p:txBody>
          <a:bodyPr vert="horz" lIns="96661" tIns="48331" rIns="96661" bIns="48331" rtlCol="1"/>
          <a:lstStyle>
            <a:lvl1pPr algn="l">
              <a:defRPr sz="1300"/>
            </a:lvl1pPr>
          </a:lstStyle>
          <a:p>
            <a:fld id="{9EC0C5EB-9497-423C-A9CF-BA1131CAF47D}" type="datetimeFigureOut">
              <a:rPr lang="fa-IR" smtClean="0"/>
              <a:pPr/>
              <a:t>19/05/1438</a:t>
            </a:fld>
            <a:endParaRPr lang="fa-IR"/>
          </a:p>
        </p:txBody>
      </p:sp>
      <p:sp>
        <p:nvSpPr>
          <p:cNvPr id="4" name="Footer Placeholder 3"/>
          <p:cNvSpPr>
            <a:spLocks noGrp="1"/>
          </p:cNvSpPr>
          <p:nvPr>
            <p:ph type="ftr" sz="quarter" idx="2"/>
          </p:nvPr>
        </p:nvSpPr>
        <p:spPr>
          <a:xfrm>
            <a:off x="5440680" y="6948171"/>
            <a:ext cx="4160520" cy="365760"/>
          </a:xfrm>
          <a:prstGeom prst="rect">
            <a:avLst/>
          </a:prstGeom>
        </p:spPr>
        <p:txBody>
          <a:bodyPr vert="horz" lIns="96661" tIns="48331" rIns="96661" bIns="48331" rtlCol="1" anchor="b"/>
          <a:lstStyle>
            <a:lvl1pPr algn="r">
              <a:defRPr sz="1300"/>
            </a:lvl1pPr>
          </a:lstStyle>
          <a:p>
            <a:endParaRPr lang="fa-IR"/>
          </a:p>
        </p:txBody>
      </p:sp>
      <p:sp>
        <p:nvSpPr>
          <p:cNvPr id="5" name="Slide Number Placeholder 4"/>
          <p:cNvSpPr>
            <a:spLocks noGrp="1"/>
          </p:cNvSpPr>
          <p:nvPr>
            <p:ph type="sldNum" sz="quarter" idx="3"/>
          </p:nvPr>
        </p:nvSpPr>
        <p:spPr>
          <a:xfrm>
            <a:off x="2223" y="6948171"/>
            <a:ext cx="4160520" cy="365760"/>
          </a:xfrm>
          <a:prstGeom prst="rect">
            <a:avLst/>
          </a:prstGeom>
        </p:spPr>
        <p:txBody>
          <a:bodyPr vert="horz" lIns="96661" tIns="48331" rIns="96661" bIns="48331" rtlCol="1" anchor="b"/>
          <a:lstStyle>
            <a:lvl1pPr algn="l">
              <a:defRPr sz="1300"/>
            </a:lvl1pPr>
          </a:lstStyle>
          <a:p>
            <a:fld id="{B700C38B-861B-4E38-A648-B6814170F547}" type="slidenum">
              <a:rPr lang="fa-IR" smtClean="0"/>
              <a:pPr/>
              <a:t>‹#›</a:t>
            </a:fld>
            <a:endParaRPr lang="fa-IR"/>
          </a:p>
        </p:txBody>
      </p:sp>
    </p:spTree>
    <p:extLst>
      <p:ext uri="{BB962C8B-B14F-4D97-AF65-F5344CB8AC3E}">
        <p14:creationId xmlns:p14="http://schemas.microsoft.com/office/powerpoint/2010/main" val="33740209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440680" y="0"/>
            <a:ext cx="4160520" cy="365760"/>
          </a:xfrm>
          <a:prstGeom prst="rect">
            <a:avLst/>
          </a:prstGeom>
        </p:spPr>
        <p:txBody>
          <a:bodyPr vert="horz" lIns="96661" tIns="48331" rIns="96661" bIns="48331" rtlCol="1"/>
          <a:lstStyle>
            <a:lvl1pPr algn="r">
              <a:defRPr sz="1300"/>
            </a:lvl1pPr>
          </a:lstStyle>
          <a:p>
            <a:endParaRPr lang="fa-IR"/>
          </a:p>
        </p:txBody>
      </p:sp>
      <p:sp>
        <p:nvSpPr>
          <p:cNvPr id="3" name="Date Placeholder 2"/>
          <p:cNvSpPr>
            <a:spLocks noGrp="1"/>
          </p:cNvSpPr>
          <p:nvPr>
            <p:ph type="dt" idx="1"/>
          </p:nvPr>
        </p:nvSpPr>
        <p:spPr>
          <a:xfrm>
            <a:off x="2223" y="0"/>
            <a:ext cx="4160520" cy="365760"/>
          </a:xfrm>
          <a:prstGeom prst="rect">
            <a:avLst/>
          </a:prstGeom>
        </p:spPr>
        <p:txBody>
          <a:bodyPr vert="horz" lIns="96661" tIns="48331" rIns="96661" bIns="48331" rtlCol="1"/>
          <a:lstStyle>
            <a:lvl1pPr algn="l">
              <a:defRPr sz="1300"/>
            </a:lvl1pPr>
          </a:lstStyle>
          <a:p>
            <a:fld id="{4E50E559-7E2C-4BB1-B7F6-57943075ECA0}" type="datetimeFigureOut">
              <a:rPr lang="fa-IR" smtClean="0"/>
              <a:pPr/>
              <a:t>19/05/1438</a:t>
            </a:fld>
            <a:endParaRPr lang="fa-IR"/>
          </a:p>
        </p:txBody>
      </p:sp>
      <p:sp>
        <p:nvSpPr>
          <p:cNvPr id="4" name="Slide Image Placeholder 3"/>
          <p:cNvSpPr>
            <a:spLocks noGrp="1" noRot="1" noChangeAspect="1"/>
          </p:cNvSpPr>
          <p:nvPr>
            <p:ph type="sldImg" idx="2"/>
          </p:nvPr>
        </p:nvSpPr>
        <p:spPr>
          <a:xfrm>
            <a:off x="2819400" y="549275"/>
            <a:ext cx="3962400" cy="2743200"/>
          </a:xfrm>
          <a:prstGeom prst="rect">
            <a:avLst/>
          </a:prstGeom>
          <a:noFill/>
          <a:ln w="12700">
            <a:solidFill>
              <a:prstClr val="black"/>
            </a:solidFill>
          </a:ln>
        </p:spPr>
        <p:txBody>
          <a:bodyPr vert="horz" lIns="96661" tIns="48331" rIns="96661" bIns="48331" rtlCol="1" anchor="ctr"/>
          <a:lstStyle/>
          <a:p>
            <a:endParaRPr lang="fa-IR"/>
          </a:p>
        </p:txBody>
      </p:sp>
      <p:sp>
        <p:nvSpPr>
          <p:cNvPr id="5" name="Notes Placeholder 4"/>
          <p:cNvSpPr>
            <a:spLocks noGrp="1"/>
          </p:cNvSpPr>
          <p:nvPr>
            <p:ph type="body" sz="quarter" idx="3"/>
          </p:nvPr>
        </p:nvSpPr>
        <p:spPr>
          <a:xfrm>
            <a:off x="960120" y="3474720"/>
            <a:ext cx="7680960" cy="3291840"/>
          </a:xfrm>
          <a:prstGeom prst="rect">
            <a:avLst/>
          </a:prstGeom>
        </p:spPr>
        <p:txBody>
          <a:bodyPr vert="horz" lIns="96661" tIns="48331" rIns="96661" bIns="48331"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5440680" y="6948171"/>
            <a:ext cx="4160520" cy="365760"/>
          </a:xfrm>
          <a:prstGeom prst="rect">
            <a:avLst/>
          </a:prstGeom>
        </p:spPr>
        <p:txBody>
          <a:bodyPr vert="horz" lIns="96661" tIns="48331" rIns="96661" bIns="48331" rtlCol="1" anchor="b"/>
          <a:lstStyle>
            <a:lvl1pPr algn="r">
              <a:defRPr sz="1300"/>
            </a:lvl1pPr>
          </a:lstStyle>
          <a:p>
            <a:endParaRPr lang="fa-IR"/>
          </a:p>
        </p:txBody>
      </p:sp>
      <p:sp>
        <p:nvSpPr>
          <p:cNvPr id="7" name="Slide Number Placeholder 6"/>
          <p:cNvSpPr>
            <a:spLocks noGrp="1"/>
          </p:cNvSpPr>
          <p:nvPr>
            <p:ph type="sldNum" sz="quarter" idx="5"/>
          </p:nvPr>
        </p:nvSpPr>
        <p:spPr>
          <a:xfrm>
            <a:off x="2223" y="6948171"/>
            <a:ext cx="4160520" cy="365760"/>
          </a:xfrm>
          <a:prstGeom prst="rect">
            <a:avLst/>
          </a:prstGeom>
        </p:spPr>
        <p:txBody>
          <a:bodyPr vert="horz" lIns="96661" tIns="48331" rIns="96661" bIns="48331" rtlCol="1" anchor="b"/>
          <a:lstStyle>
            <a:lvl1pPr algn="l">
              <a:defRPr sz="1300"/>
            </a:lvl1pPr>
          </a:lstStyle>
          <a:p>
            <a:fld id="{D1F8D047-F0BC-489A-801E-1C8BCFA2790B}" type="slidenum">
              <a:rPr lang="fa-IR" smtClean="0"/>
              <a:pPr/>
              <a:t>‹#›</a:t>
            </a:fld>
            <a:endParaRPr lang="fa-IR"/>
          </a:p>
        </p:txBody>
      </p:sp>
    </p:spTree>
    <p:extLst>
      <p:ext uri="{BB962C8B-B14F-4D97-AF65-F5344CB8AC3E}">
        <p14:creationId xmlns:p14="http://schemas.microsoft.com/office/powerpoint/2010/main" val="5809326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19400" y="549275"/>
            <a:ext cx="3962400" cy="274320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D1F8D047-F0BC-489A-801E-1C8BCFA2790B}" type="slidenum">
              <a:rPr lang="fa-IR" smtClean="0"/>
              <a:pPr/>
              <a:t>1</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861031" y="3810001"/>
            <a:ext cx="4044971"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861051" y="3897010"/>
            <a:ext cx="404495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861051" y="4115167"/>
            <a:ext cx="404495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861050" y="4164403"/>
            <a:ext cx="212979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861050" y="4199572"/>
            <a:ext cx="212979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861050" y="3962400"/>
            <a:ext cx="331851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991216" y="4060983"/>
            <a:ext cx="173355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906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 y="3675528"/>
            <a:ext cx="9906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948555" y="3643090"/>
            <a:ext cx="2957446"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906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95300" y="2401888"/>
            <a:ext cx="916305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95300" y="3899938"/>
            <a:ext cx="536575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264400" y="4206240"/>
            <a:ext cx="1040130" cy="457200"/>
          </a:xfrm>
        </p:spPr>
        <p:txBody>
          <a:bodyPr/>
          <a:lstStyle/>
          <a:p>
            <a:fld id="{6889A183-D19F-4803-952B-0F8774993D57}" type="datetime8">
              <a:rPr lang="fa-IR" smtClean="0"/>
              <a:pPr/>
              <a:t>15 فوريه 17</a:t>
            </a:fld>
            <a:endParaRPr lang="fa-IR"/>
          </a:p>
        </p:txBody>
      </p:sp>
      <p:sp>
        <p:nvSpPr>
          <p:cNvPr id="17" name="Footer Placeholder 16"/>
          <p:cNvSpPr>
            <a:spLocks noGrp="1"/>
          </p:cNvSpPr>
          <p:nvPr>
            <p:ph type="ftr" sz="quarter" idx="11"/>
          </p:nvPr>
        </p:nvSpPr>
        <p:spPr>
          <a:xfrm>
            <a:off x="5861050" y="4205288"/>
            <a:ext cx="1403350" cy="457200"/>
          </a:xfrm>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29" name="Slide Number Placeholder 28"/>
          <p:cNvSpPr>
            <a:spLocks noGrp="1"/>
          </p:cNvSpPr>
          <p:nvPr>
            <p:ph type="sldNum" sz="quarter" idx="12"/>
          </p:nvPr>
        </p:nvSpPr>
        <p:spPr>
          <a:xfrm>
            <a:off x="9013429" y="1136"/>
            <a:ext cx="810021" cy="365760"/>
          </a:xfrm>
        </p:spPr>
        <p:txBody>
          <a:bodyPr/>
          <a:lstStyle>
            <a:lvl1pPr algn="r">
              <a:defRPr sz="1800">
                <a:solidFill>
                  <a:schemeClr val="bg1"/>
                </a:solidFill>
              </a:defRPr>
            </a:lvl1pPr>
          </a:lstStyle>
          <a:p>
            <a:fld id="{E8DF37F9-CD82-4C8D-97DC-91C3A7A2F2BB}"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315A1C-A2DC-4723-8F24-FE6AEA60B960}" type="datetime8">
              <a:rPr lang="fa-IR" smtClean="0"/>
              <a:pPr/>
              <a:t>15 فوريه 17</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46950" y="1143000"/>
            <a:ext cx="206375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95300" y="1143000"/>
            <a:ext cx="67691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A9009B-3316-4248-9782-333E71E2A09A}" type="datetime8">
              <a:rPr lang="fa-IR" smtClean="0"/>
              <a:pPr/>
              <a:t>15 فوريه 17</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A4CEF1B-9095-4FA5-A220-776F7ABFC955}" type="datetime8">
              <a:rPr lang="fa-IR" smtClean="0"/>
              <a:pPr/>
              <a:t>15 فوريه 17</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1981201"/>
            <a:ext cx="84201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82506" y="3367088"/>
            <a:ext cx="84201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D0F672A-F6B4-41E5-B5F1-284FCCEA4D90}" type="datetime8">
              <a:rPr lang="fa-IR" smtClean="0"/>
              <a:pPr/>
              <a:t>15 فوريه 17</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95300" y="2249425"/>
            <a:ext cx="437515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35550" y="2249425"/>
            <a:ext cx="437515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9809D2D-561F-4F56-A111-894F82548647}" type="datetime8">
              <a:rPr lang="fa-IR" smtClean="0"/>
              <a:pPr/>
              <a:t>15 فوريه 17</a:t>
            </a:fld>
            <a:endParaRPr lang="fa-IR"/>
          </a:p>
        </p:txBody>
      </p:sp>
      <p:sp>
        <p:nvSpPr>
          <p:cNvPr id="6" name="Footer Placeholder 5"/>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7" name="Slide Number Placeholder 6"/>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12750" y="1143000"/>
            <a:ext cx="90805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12750" y="2244970"/>
            <a:ext cx="4378452"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114661" y="2244970"/>
            <a:ext cx="4378590"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12750" y="2708519"/>
            <a:ext cx="4378452"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111496" y="2708519"/>
            <a:ext cx="4378590"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76482818-08A6-40EE-B4F7-8605983EBBA7}" type="datetime8">
              <a:rPr lang="fa-IR" smtClean="0"/>
              <a:pPr/>
              <a:t>15 فوريه 17</a:t>
            </a:fld>
            <a:endParaRPr lang="fa-IR"/>
          </a:p>
        </p:txBody>
      </p:sp>
      <p:sp>
        <p:nvSpPr>
          <p:cNvPr id="27" name="Slide Number Placeholder 26"/>
          <p:cNvSpPr>
            <a:spLocks noGrp="1"/>
          </p:cNvSpPr>
          <p:nvPr>
            <p:ph type="sldNum" sz="quarter" idx="11"/>
          </p:nvPr>
        </p:nvSpPr>
        <p:spPr/>
        <p:txBody>
          <a:bodyPr rtlCol="0"/>
          <a:lstStyle/>
          <a:p>
            <a:fld id="{E8DF37F9-CD82-4C8D-97DC-91C3A7A2F2BB}" type="slidenum">
              <a:rPr lang="fa-IR" smtClean="0"/>
              <a:pPr/>
              <a:t>‹#›</a:t>
            </a:fld>
            <a:endParaRPr lang="fa-IR"/>
          </a:p>
        </p:txBody>
      </p:sp>
      <p:sp>
        <p:nvSpPr>
          <p:cNvPr id="28" name="Footer Placeholder 27"/>
          <p:cNvSpPr>
            <a:spLocks noGrp="1"/>
          </p:cNvSpPr>
          <p:nvPr>
            <p:ph type="ftr" sz="quarter" idx="12"/>
          </p:nvPr>
        </p:nvSpPr>
        <p:spPr/>
        <p:txBody>
          <a:bodyPr rtlCol="0"/>
          <a:lstStyle/>
          <a:p>
            <a:r>
              <a:rPr lang="fa-IR" dirty="0" smtClean="0"/>
              <a:t>آزمایشگاه پایگاه داده ها ساخت و مدیریت پایگاه داده در </a:t>
            </a:r>
            <a:r>
              <a:rPr lang="en-US" dirty="0" smtClean="0"/>
              <a:t>SQL Server</a:t>
            </a:r>
            <a:endParaRPr lang="fa-I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1143000"/>
            <a:ext cx="89154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7132320" y="612648"/>
            <a:ext cx="1037036" cy="457200"/>
          </a:xfrm>
        </p:spPr>
        <p:txBody>
          <a:bodyPr/>
          <a:lstStyle/>
          <a:p>
            <a:fld id="{98520D7A-FD56-4B3E-B9E6-810E9EBBCC7F}" type="datetime8">
              <a:rPr lang="fa-IR" smtClean="0"/>
              <a:pPr/>
              <a:t>15 فوريه 17</a:t>
            </a:fld>
            <a:endParaRPr lang="fa-IR"/>
          </a:p>
        </p:txBody>
      </p:sp>
      <p:sp>
        <p:nvSpPr>
          <p:cNvPr id="4" name="Footer Placeholder 3"/>
          <p:cNvSpPr>
            <a:spLocks noGrp="1"/>
          </p:cNvSpPr>
          <p:nvPr>
            <p:ph type="ftr" sz="quarter" idx="11"/>
          </p:nvPr>
        </p:nvSpPr>
        <p:spPr>
          <a:xfrm>
            <a:off x="5695950" y="612648"/>
            <a:ext cx="1436370" cy="457200"/>
          </a:xfrm>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5" name="Slide Number Placeholder 4"/>
          <p:cNvSpPr>
            <a:spLocks noGrp="1"/>
          </p:cNvSpPr>
          <p:nvPr>
            <p:ph type="sldNum" sz="quarter" idx="12"/>
          </p:nvPr>
        </p:nvSpPr>
        <p:spPr>
          <a:xfrm>
            <a:off x="8855964" y="2272"/>
            <a:ext cx="825500" cy="365760"/>
          </a:xfrm>
        </p:spPr>
        <p:txBody>
          <a:bodyPr/>
          <a:lstStyle/>
          <a:p>
            <a:fld id="{E8DF37F9-CD82-4C8D-97DC-91C3A7A2F2BB}"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8B2786-22C9-47AC-A5DA-3BC8068F2649}" type="datetime8">
              <a:rPr lang="fa-IR" smtClean="0"/>
              <a:pPr/>
              <a:t>15 فوريه 17</a:t>
            </a:fld>
            <a:endParaRPr lang="fa-IR"/>
          </a:p>
        </p:txBody>
      </p:sp>
      <p:sp>
        <p:nvSpPr>
          <p:cNvPr id="3" name="Footer Placeholder 2"/>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4" name="Slide Number Placeholder 3"/>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99621" y="1101970"/>
            <a:ext cx="366522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799621" y="2010727"/>
            <a:ext cx="366522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65100" y="776287"/>
            <a:ext cx="5527548"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A8D3866-6E68-4E88-8EDE-B1F1AF175A3D}" type="datetime8">
              <a:rPr lang="fa-IR" smtClean="0"/>
              <a:pPr/>
              <a:t>15 فوريه 17</a:t>
            </a:fld>
            <a:endParaRPr lang="fa-IR"/>
          </a:p>
        </p:txBody>
      </p:sp>
      <p:sp>
        <p:nvSpPr>
          <p:cNvPr id="6" name="Footer Placeholder 5"/>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7" name="Slide Number Placeholder 6"/>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93804" y="1109161"/>
            <a:ext cx="6357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37310" y="1143000"/>
            <a:ext cx="4953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595813" y="3274309"/>
            <a:ext cx="28067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FEF21CB-E37C-4617-A6C8-CFE887533A5E}" type="datetime8">
              <a:rPr lang="fa-IR" smtClean="0"/>
              <a:pPr/>
              <a:t>15 فوريه 17</a:t>
            </a:fld>
            <a:endParaRPr lang="fa-IR"/>
          </a:p>
        </p:txBody>
      </p:sp>
      <p:sp>
        <p:nvSpPr>
          <p:cNvPr id="6" name="Footer Placeholder 5"/>
          <p:cNvSpPr>
            <a:spLocks noGrp="1"/>
          </p:cNvSpPr>
          <p:nvPr>
            <p:ph type="ftr" sz="quarter" idx="11"/>
          </p:nvPr>
        </p:nvSpPr>
        <p:spPr/>
        <p:txBody>
          <a:bodyPr/>
          <a:lstStyle/>
          <a:p>
            <a:r>
              <a:rPr lang="fa-IR" dirty="0" smtClean="0"/>
              <a:t>آزمایشگاه پایگاه داده ها ساخت و مدیریت پایگاه داده در </a:t>
            </a:r>
            <a:r>
              <a:rPr lang="en-US" dirty="0" smtClean="0"/>
              <a:t>SQL Server</a:t>
            </a:r>
            <a:endParaRPr lang="fa-IR" dirty="0"/>
          </a:p>
        </p:txBody>
      </p:sp>
      <p:sp>
        <p:nvSpPr>
          <p:cNvPr id="7" name="Slide Number Placeholder 6"/>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9906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906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1" y="308277"/>
            <a:ext cx="9906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861031" y="360247"/>
            <a:ext cx="4044971"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861051" y="440113"/>
            <a:ext cx="404495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857951" y="497504"/>
            <a:ext cx="331851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988117" y="588943"/>
            <a:ext cx="173355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842047" y="-2001"/>
            <a:ext cx="62428"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798188" y="-2001"/>
            <a:ext cx="29718"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777547" y="-2001"/>
            <a:ext cx="9906"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9723375" y="-2001"/>
            <a:ext cx="29718"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9658650" y="380"/>
            <a:ext cx="59436"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9612931" y="380"/>
            <a:ext cx="9906"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95300" y="1143000"/>
            <a:ext cx="89154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95300" y="2249424"/>
            <a:ext cx="89154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7135414" y="612648"/>
            <a:ext cx="1037036" cy="457200"/>
          </a:xfrm>
          <a:prstGeom prst="rect">
            <a:avLst/>
          </a:prstGeom>
        </p:spPr>
        <p:txBody>
          <a:bodyPr vert="horz"/>
          <a:lstStyle>
            <a:lvl1pPr algn="l" eaLnBrk="1" latinLnBrk="0" hangingPunct="1">
              <a:defRPr kumimoji="0" sz="800">
                <a:solidFill>
                  <a:schemeClr val="accent2"/>
                </a:solidFill>
              </a:defRPr>
            </a:lvl1pPr>
          </a:lstStyle>
          <a:p>
            <a:fld id="{36FB5C29-2733-4EC9-A0CA-A3930A658AAC}" type="datetime8">
              <a:rPr lang="fa-IR" smtClean="0"/>
              <a:pPr/>
              <a:t>15 فوريه 17</a:t>
            </a:fld>
            <a:endParaRPr lang="fa-IR"/>
          </a:p>
        </p:txBody>
      </p:sp>
      <p:sp>
        <p:nvSpPr>
          <p:cNvPr id="3" name="Footer Placeholder 2"/>
          <p:cNvSpPr>
            <a:spLocks noGrp="1"/>
          </p:cNvSpPr>
          <p:nvPr>
            <p:ph type="ftr" sz="quarter" idx="3"/>
          </p:nvPr>
        </p:nvSpPr>
        <p:spPr>
          <a:xfrm>
            <a:off x="5695950" y="612648"/>
            <a:ext cx="1436370" cy="457200"/>
          </a:xfrm>
          <a:prstGeom prst="rect">
            <a:avLst/>
          </a:prstGeom>
        </p:spPr>
        <p:txBody>
          <a:bodyPr vert="horz"/>
          <a:lstStyle>
            <a:lvl1pPr algn="r" eaLnBrk="1" latinLnBrk="0" hangingPunct="1">
              <a:defRPr kumimoji="0" sz="800">
                <a:solidFill>
                  <a:schemeClr val="accent2"/>
                </a:solidFill>
              </a:defRPr>
            </a:lvl1pPr>
          </a:lstStyle>
          <a:p>
            <a:r>
              <a:rPr lang="fa-IR" dirty="0" smtClean="0"/>
              <a:t>آزمایشگاه پایگاه داده ها ساخت و مدیریت پایگاه داده در </a:t>
            </a:r>
            <a:r>
              <a:rPr lang="en-US" dirty="0" smtClean="0"/>
              <a:t>SQL Server</a:t>
            </a:r>
            <a:endParaRPr lang="fa-IR" dirty="0"/>
          </a:p>
        </p:txBody>
      </p:sp>
      <p:sp>
        <p:nvSpPr>
          <p:cNvPr id="23" name="Slide Number Placeholder 22"/>
          <p:cNvSpPr>
            <a:spLocks noGrp="1"/>
          </p:cNvSpPr>
          <p:nvPr>
            <p:ph type="sldNum" sz="quarter" idx="4"/>
          </p:nvPr>
        </p:nvSpPr>
        <p:spPr>
          <a:xfrm>
            <a:off x="8855964" y="2272"/>
            <a:ext cx="825500" cy="365760"/>
          </a:xfrm>
          <a:prstGeom prst="rect">
            <a:avLst/>
          </a:prstGeom>
        </p:spPr>
        <p:txBody>
          <a:bodyPr vert="horz" anchor="b"/>
          <a:lstStyle>
            <a:lvl1pPr algn="r" eaLnBrk="1" latinLnBrk="0" hangingPunct="1">
              <a:defRPr kumimoji="0" sz="1800">
                <a:solidFill>
                  <a:srgbClr val="FFFFFF"/>
                </a:solidFill>
              </a:defRPr>
            </a:lvl1pPr>
          </a:lstStyle>
          <a:p>
            <a:fld id="{E8DF37F9-CD82-4C8D-97DC-91C3A7A2F2B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dt="0"/>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530" y="285729"/>
            <a:ext cx="9163050" cy="1470025"/>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r"/>
            <a:r>
              <a:rPr lang="fa-IR" sz="3600" dirty="0" smtClean="0">
                <a:cs typeface="B Titr" pitchFamily="2" charset="-78"/>
              </a:rPr>
              <a:t>آزمایشگاه پایگاه داده ها</a:t>
            </a:r>
            <a:br>
              <a:rPr lang="fa-IR" sz="3600" dirty="0" smtClean="0">
                <a:cs typeface="B Titr" pitchFamily="2" charset="-78"/>
              </a:rPr>
            </a:br>
            <a:r>
              <a:rPr lang="fa-IR" sz="3600" dirty="0" smtClean="0">
                <a:cs typeface="B Titr" pitchFamily="2" charset="-78"/>
              </a:rPr>
              <a:t>ساخت و مدیریت پایگاه داده در </a:t>
            </a:r>
            <a:r>
              <a:rPr lang="en-US" sz="3600" dirty="0" smtClean="0">
                <a:cs typeface="B Titr" pitchFamily="2" charset="-78"/>
              </a:rPr>
              <a:t>SQL Server</a:t>
            </a:r>
            <a:endParaRPr lang="fa-IR" sz="3600" dirty="0">
              <a:cs typeface="B Titr" pitchFamily="2" charset="-78"/>
            </a:endParaRPr>
          </a:p>
        </p:txBody>
      </p:sp>
      <p:sp>
        <p:nvSpPr>
          <p:cNvPr id="3" name="Subtitle 2"/>
          <p:cNvSpPr>
            <a:spLocks noGrp="1"/>
          </p:cNvSpPr>
          <p:nvPr>
            <p:ph type="subTitle" idx="1"/>
          </p:nvPr>
        </p:nvSpPr>
        <p:spPr>
          <a:xfrm>
            <a:off x="386921" y="4214818"/>
            <a:ext cx="9184728" cy="2436192"/>
          </a:xfrm>
        </p:spPr>
        <p:style>
          <a:lnRef idx="1">
            <a:schemeClr val="accent4"/>
          </a:lnRef>
          <a:fillRef idx="2">
            <a:schemeClr val="accent4"/>
          </a:fillRef>
          <a:effectRef idx="1">
            <a:schemeClr val="accent4"/>
          </a:effectRef>
          <a:fontRef idx="minor">
            <a:schemeClr val="dk1"/>
          </a:fontRef>
        </p:style>
        <p:txBody>
          <a:bodyPr>
            <a:normAutofit/>
          </a:bodyPr>
          <a:lstStyle/>
          <a:p>
            <a:pPr lvl="0" algn="r">
              <a:buClr>
                <a:srgbClr val="A04DA3"/>
              </a:buClr>
            </a:pPr>
            <a:endParaRPr lang="en-US" b="1" dirty="0">
              <a:solidFill>
                <a:prstClr val="black"/>
              </a:solidFill>
              <a:cs typeface="B Yekan" pitchFamily="2" charset="-78"/>
            </a:endParaRPr>
          </a:p>
          <a:p>
            <a:pPr lvl="0" algn="r">
              <a:buClr>
                <a:srgbClr val="A04DA3"/>
              </a:buClr>
            </a:pPr>
            <a:endParaRPr lang="en-US" b="1" dirty="0">
              <a:solidFill>
                <a:prstClr val="black"/>
              </a:solidFill>
              <a:cs typeface="B Yekan" pitchFamily="2" charset="-78"/>
            </a:endParaRPr>
          </a:p>
          <a:p>
            <a:pPr lvl="0" algn="r">
              <a:buClr>
                <a:srgbClr val="A04DA3"/>
              </a:buClr>
            </a:pPr>
            <a:endParaRPr lang="en-US" b="1" dirty="0">
              <a:solidFill>
                <a:prstClr val="black"/>
              </a:solidFill>
              <a:cs typeface="B Yekan" pitchFamily="2" charset="-78"/>
            </a:endParaRPr>
          </a:p>
        </p:txBody>
      </p:sp>
      <p:grpSp>
        <p:nvGrpSpPr>
          <p:cNvPr id="9" name="Group 8"/>
          <p:cNvGrpSpPr/>
          <p:nvPr/>
        </p:nvGrpSpPr>
        <p:grpSpPr>
          <a:xfrm>
            <a:off x="1119562" y="2500306"/>
            <a:ext cx="7666876" cy="1219200"/>
            <a:chOff x="750067" y="2143116"/>
            <a:chExt cx="7077116" cy="1219200"/>
          </a:xfrm>
        </p:grpSpPr>
        <p:pic>
          <p:nvPicPr>
            <p:cNvPr id="4" name="Picture 3" descr="ODBC Administrator.png"/>
            <p:cNvPicPr>
              <a:picLocks noChangeAspect="1"/>
            </p:cNvPicPr>
            <p:nvPr/>
          </p:nvPicPr>
          <p:blipFill>
            <a:blip r:embed="rId3"/>
            <a:stretch>
              <a:fillRect/>
            </a:stretch>
          </p:blipFill>
          <p:spPr>
            <a:xfrm>
              <a:off x="3679025" y="2143116"/>
              <a:ext cx="1219200" cy="1219200"/>
            </a:xfrm>
            <a:prstGeom prst="rect">
              <a:avLst/>
            </a:prstGeom>
            <a:ln>
              <a:noFill/>
            </a:ln>
            <a:effectLst>
              <a:outerShdw blurRad="292100" dist="139700" dir="2700000" algn="tl" rotWithShape="0">
                <a:srgbClr val="333333">
                  <a:alpha val="65000"/>
                </a:srgbClr>
              </a:outerShdw>
            </a:effectLst>
          </p:spPr>
        </p:pic>
        <p:pic>
          <p:nvPicPr>
            <p:cNvPr id="5" name="Picture 4" descr="DB (1).png"/>
            <p:cNvPicPr>
              <a:picLocks noChangeAspect="1"/>
            </p:cNvPicPr>
            <p:nvPr/>
          </p:nvPicPr>
          <p:blipFill>
            <a:blip r:embed="rId4"/>
            <a:stretch>
              <a:fillRect/>
            </a:stretch>
          </p:blipFill>
          <p:spPr>
            <a:xfrm>
              <a:off x="5143504" y="2143116"/>
              <a:ext cx="1219200" cy="1219200"/>
            </a:xfrm>
            <a:prstGeom prst="rect">
              <a:avLst/>
            </a:prstGeom>
            <a:ln>
              <a:noFill/>
            </a:ln>
            <a:effectLst>
              <a:outerShdw blurRad="292100" dist="139700" dir="2700000" algn="tl" rotWithShape="0">
                <a:srgbClr val="333333">
                  <a:alpha val="65000"/>
                </a:srgbClr>
              </a:outerShdw>
            </a:effectLst>
          </p:spPr>
        </p:pic>
        <p:pic>
          <p:nvPicPr>
            <p:cNvPr id="6" name="Picture 5" descr="3d Shape 1143.png"/>
            <p:cNvPicPr>
              <a:picLocks noChangeAspect="1"/>
            </p:cNvPicPr>
            <p:nvPr/>
          </p:nvPicPr>
          <p:blipFill>
            <a:blip r:embed="rId5"/>
            <a:stretch>
              <a:fillRect/>
            </a:stretch>
          </p:blipFill>
          <p:spPr>
            <a:xfrm>
              <a:off x="6607983" y="2143116"/>
              <a:ext cx="1219200" cy="1219200"/>
            </a:xfrm>
            <a:prstGeom prst="rect">
              <a:avLst/>
            </a:prstGeom>
            <a:ln>
              <a:noFill/>
            </a:ln>
            <a:effectLst>
              <a:outerShdw blurRad="292100" dist="139700" dir="2700000" algn="tl" rotWithShape="0">
                <a:srgbClr val="333333">
                  <a:alpha val="65000"/>
                </a:srgbClr>
              </a:outerShdw>
            </a:effectLst>
          </p:spPr>
        </p:pic>
        <p:pic>
          <p:nvPicPr>
            <p:cNvPr id="7" name="Picture 6" descr="Cab 7234.png"/>
            <p:cNvPicPr>
              <a:picLocks noChangeAspect="1"/>
            </p:cNvPicPr>
            <p:nvPr/>
          </p:nvPicPr>
          <p:blipFill>
            <a:blip r:embed="rId6"/>
            <a:stretch>
              <a:fillRect/>
            </a:stretch>
          </p:blipFill>
          <p:spPr>
            <a:xfrm>
              <a:off x="2214546" y="2143116"/>
              <a:ext cx="1219200" cy="1219200"/>
            </a:xfrm>
            <a:prstGeom prst="rect">
              <a:avLst/>
            </a:prstGeom>
            <a:ln>
              <a:noFill/>
            </a:ln>
            <a:effectLst>
              <a:outerShdw blurRad="292100" dist="139700" dir="2700000" algn="tl" rotWithShape="0">
                <a:srgbClr val="333333">
                  <a:alpha val="65000"/>
                </a:srgbClr>
              </a:outerShdw>
            </a:effectLst>
          </p:spPr>
        </p:pic>
        <p:pic>
          <p:nvPicPr>
            <p:cNvPr id="8" name="Picture 7" descr="Cab 0394.png"/>
            <p:cNvPicPr>
              <a:picLocks noChangeAspect="1"/>
            </p:cNvPicPr>
            <p:nvPr/>
          </p:nvPicPr>
          <p:blipFill>
            <a:blip r:embed="rId7"/>
            <a:stretch>
              <a:fillRect/>
            </a:stretch>
          </p:blipFill>
          <p:spPr>
            <a:xfrm>
              <a:off x="750067" y="2143116"/>
              <a:ext cx="1219200" cy="1219200"/>
            </a:xfrm>
            <a:prstGeom prst="rect">
              <a:avLst/>
            </a:prstGeom>
            <a:ln>
              <a:noFill/>
            </a:ln>
            <a:effectLst>
              <a:outerShdw blurRad="292100" dist="139700" dir="2700000" algn="tl" rotWithShape="0">
                <a:srgbClr val="333333">
                  <a:alpha val="65000"/>
                </a:srgbClr>
              </a:outerShdw>
            </a:effectLst>
          </p:spPr>
        </p:pic>
      </p:grpSp>
      <p:pic>
        <p:nvPicPr>
          <p:cNvPr id="11" name="Picture 10"/>
          <p:cNvPicPr>
            <a:picLocks noChangeAspect="1"/>
          </p:cNvPicPr>
          <p:nvPr/>
        </p:nvPicPr>
        <p:blipFill>
          <a:blip r:embed="rId8"/>
          <a:stretch>
            <a:fillRect/>
          </a:stretch>
        </p:blipFill>
        <p:spPr>
          <a:xfrm>
            <a:off x="309530" y="343001"/>
            <a:ext cx="1065890" cy="141275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r>
              <a:rPr lang="fa-IR" sz="3200" dirty="0" smtClean="0">
                <a:cs typeface="B Titr" pitchFamily="2" charset="-78"/>
              </a:rPr>
              <a:t> صفحه </a:t>
            </a:r>
            <a:r>
              <a:rPr lang="en-US" sz="3200" dirty="0" smtClean="0">
                <a:cs typeface="B Titr" pitchFamily="2" charset="-78"/>
              </a:rPr>
              <a:t>Options</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marL="624078" indent="-514350" algn="just"/>
            <a:r>
              <a:rPr lang="fa-IR" dirty="0" smtClean="0">
                <a:cs typeface="B Zar" pitchFamily="2" charset="-78"/>
              </a:rPr>
              <a:t>با کليک بر روي گزينه </a:t>
            </a:r>
            <a:r>
              <a:rPr lang="en-US" dirty="0" smtClean="0">
                <a:cs typeface="B Zar" pitchFamily="2" charset="-78"/>
              </a:rPr>
              <a:t>Options</a:t>
            </a:r>
            <a:r>
              <a:rPr lang="fa-IR" dirty="0" smtClean="0">
                <a:cs typeface="B Zar" pitchFamily="2" charset="-78"/>
              </a:rPr>
              <a:t> مي‌توانيد تنظيمات مختلفي را تغيير دهيد. که عبارتند از:</a:t>
            </a:r>
          </a:p>
          <a:p>
            <a:pPr marL="624078" indent="-514350" algn="just">
              <a:buFont typeface="+mj-lt"/>
              <a:buAutoNum type="arabicPeriod" startAt="2"/>
            </a:pPr>
            <a:r>
              <a:rPr lang="en-US" dirty="0" smtClean="0">
                <a:cs typeface="B Zar" pitchFamily="2" charset="-78"/>
              </a:rPr>
              <a:t>Recovery Model</a:t>
            </a:r>
            <a:r>
              <a:rPr lang="fa-IR" dirty="0" smtClean="0">
                <a:cs typeface="B Zar" pitchFamily="2" charset="-78"/>
              </a:rPr>
              <a:t>: </a:t>
            </a:r>
            <a:r>
              <a:rPr lang="en-US" sz="2400" dirty="0" smtClean="0">
                <a:cs typeface="B Zar" pitchFamily="2" charset="-78"/>
              </a:rPr>
              <a:t>Recovery model </a:t>
            </a:r>
            <a:r>
              <a:rPr lang="fa-IR" dirty="0" smtClean="0">
                <a:cs typeface="B Zar" pitchFamily="2" charset="-78"/>
              </a:rPr>
              <a:t>ها نحوه ثبت وقایع توسط </a:t>
            </a:r>
            <a:r>
              <a:rPr lang="en-US" sz="2400" dirty="0" smtClean="0">
                <a:cs typeface="B Zar" pitchFamily="2" charset="-78"/>
              </a:rPr>
              <a:t>SQL Server</a:t>
            </a:r>
            <a:r>
              <a:rPr lang="fa-IR" dirty="0" smtClean="0">
                <a:cs typeface="B Zar" pitchFamily="2" charset="-78"/>
              </a:rPr>
              <a:t> را مشخص می نمایند، و دارای سه حالت زیر می باشد:</a:t>
            </a:r>
          </a:p>
          <a:p>
            <a:pPr marL="916686" lvl="1" indent="-514350" algn="just">
              <a:buFont typeface="+mj-lt"/>
              <a:buAutoNum type="arabicPeriod"/>
            </a:pPr>
            <a:r>
              <a:rPr lang="en-US" sz="2400" dirty="0" smtClean="0">
                <a:cs typeface="B Zar" pitchFamily="2" charset="-78"/>
              </a:rPr>
              <a:t>Full</a:t>
            </a:r>
            <a:r>
              <a:rPr lang="fa-IR" sz="2400" dirty="0" smtClean="0">
                <a:cs typeface="B Zar" pitchFamily="2" charset="-78"/>
              </a:rPr>
              <a:t>: حالت </a:t>
            </a:r>
            <a:r>
              <a:rPr lang="en-US" sz="2400" dirty="0" smtClean="0">
                <a:cs typeface="B Zar" pitchFamily="2" charset="-78"/>
              </a:rPr>
              <a:t>Full</a:t>
            </a:r>
            <a:r>
              <a:rPr lang="fa-IR" sz="2400" dirty="0" smtClean="0">
                <a:cs typeface="B Zar" pitchFamily="2" charset="-78"/>
              </a:rPr>
              <a:t> کلیه رخدادها و تراکنش ها را ثبت می کند. </a:t>
            </a:r>
          </a:p>
          <a:p>
            <a:pPr marL="916686" lvl="1" indent="-514350" algn="just">
              <a:buFont typeface="+mj-lt"/>
              <a:buAutoNum type="arabicPeriod"/>
            </a:pPr>
            <a:r>
              <a:rPr lang="en-US" sz="2400" dirty="0" smtClean="0">
                <a:cs typeface="B Zar" pitchFamily="2" charset="-78"/>
              </a:rPr>
              <a:t>Simple</a:t>
            </a:r>
            <a:r>
              <a:rPr lang="fa-IR" sz="2400" dirty="0" smtClean="0">
                <a:cs typeface="B Zar" pitchFamily="2" charset="-78"/>
              </a:rPr>
              <a:t>: حالت </a:t>
            </a:r>
            <a:r>
              <a:rPr lang="en-US" sz="2400" dirty="0" smtClean="0">
                <a:cs typeface="B Zar" pitchFamily="2" charset="-78"/>
              </a:rPr>
              <a:t>Simple</a:t>
            </a:r>
            <a:r>
              <a:rPr lang="fa-IR" sz="2400" dirty="0" smtClean="0">
                <a:cs typeface="B Zar" pitchFamily="2" charset="-78"/>
              </a:rPr>
              <a:t> وقایع را به اختصار ثبت کرده و بعد از هر </a:t>
            </a:r>
            <a:r>
              <a:rPr lang="en-US" sz="2400" dirty="0" smtClean="0">
                <a:cs typeface="B Zar" pitchFamily="2" charset="-78"/>
              </a:rPr>
              <a:t>checkpoint</a:t>
            </a:r>
            <a:r>
              <a:rPr lang="fa-IR" sz="2400" dirty="0" smtClean="0">
                <a:cs typeface="B Zar" pitchFamily="2" charset="-78"/>
              </a:rPr>
              <a:t> کلیه </a:t>
            </a:r>
            <a:r>
              <a:rPr lang="en-US" sz="2400" dirty="0" smtClean="0">
                <a:cs typeface="B Zar" pitchFamily="2" charset="-78"/>
              </a:rPr>
              <a:t>transaction log</a:t>
            </a:r>
            <a:r>
              <a:rPr lang="fa-IR" sz="2400" dirty="0" smtClean="0">
                <a:cs typeface="B Zar" pitchFamily="2" charset="-78"/>
              </a:rPr>
              <a:t> ها را حذف می کند.</a:t>
            </a:r>
          </a:p>
          <a:p>
            <a:pPr marL="916686" lvl="1" indent="-514350" algn="just">
              <a:buFont typeface="+mj-lt"/>
              <a:buAutoNum type="arabicPeriod"/>
            </a:pPr>
            <a:r>
              <a:rPr lang="en-US" sz="2400" dirty="0" smtClean="0">
                <a:cs typeface="B Zar" pitchFamily="2" charset="-78"/>
              </a:rPr>
              <a:t>Bulk-Logged</a:t>
            </a:r>
            <a:r>
              <a:rPr lang="fa-IR" sz="2400" dirty="0" smtClean="0">
                <a:cs typeface="B Zar" pitchFamily="2" charset="-78"/>
              </a:rPr>
              <a:t>: حالت </a:t>
            </a:r>
            <a:r>
              <a:rPr lang="en-US" sz="2400" dirty="0" smtClean="0">
                <a:cs typeface="B Zar" pitchFamily="2" charset="-78"/>
              </a:rPr>
              <a:t>Bulk-Logged</a:t>
            </a:r>
            <a:r>
              <a:rPr lang="fa-IR" sz="2400" dirty="0" smtClean="0">
                <a:cs typeface="B Zar" pitchFamily="2" charset="-78"/>
              </a:rPr>
              <a:t> تنها ترکنش های مربوط به ثبت و حذف کلی اطلاعات را ثبت می نماید.</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10</a:t>
            </a:fld>
            <a:endParaRPr lang="fa-IR" sz="2800" b="1" dirty="0">
              <a:solidFill>
                <a:schemeClr val="tx1"/>
              </a:solidFill>
            </a:endParaRPr>
          </a:p>
        </p:txBody>
      </p:sp>
      <p:pic>
        <p:nvPicPr>
          <p:cNvPr id="1027" name="Picture 3"/>
          <p:cNvPicPr>
            <a:picLocks noChangeAspect="1" noChangeArrowheads="1"/>
          </p:cNvPicPr>
          <p:nvPr/>
        </p:nvPicPr>
        <p:blipFill>
          <a:blip r:embed="rId3"/>
          <a:srcRect/>
          <a:stretch>
            <a:fillRect/>
          </a:stretch>
        </p:blipFill>
        <p:spPr bwMode="auto">
          <a:xfrm>
            <a:off x="345249" y="5000636"/>
            <a:ext cx="9215502" cy="64294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r>
              <a:rPr lang="fa-IR" sz="3200" dirty="0" smtClean="0">
                <a:cs typeface="B Titr" pitchFamily="2" charset="-78"/>
              </a:rPr>
              <a:t> صفحه </a:t>
            </a:r>
            <a:r>
              <a:rPr lang="en-US" sz="3200" dirty="0" smtClean="0">
                <a:cs typeface="B Titr" pitchFamily="2" charset="-78"/>
              </a:rPr>
              <a:t>Options</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marL="624078" indent="-514350" algn="just"/>
            <a:r>
              <a:rPr lang="fa-IR" dirty="0" smtClean="0">
                <a:cs typeface="B Zar" pitchFamily="2" charset="-78"/>
              </a:rPr>
              <a:t>با کليک بر روي گزينه </a:t>
            </a:r>
            <a:r>
              <a:rPr lang="en-US" sz="2400" dirty="0" smtClean="0">
                <a:cs typeface="B Zar" pitchFamily="2" charset="-78"/>
              </a:rPr>
              <a:t>Options</a:t>
            </a:r>
            <a:r>
              <a:rPr lang="fa-IR" sz="2400" dirty="0" smtClean="0">
                <a:cs typeface="B Zar" pitchFamily="2" charset="-78"/>
              </a:rPr>
              <a:t> </a:t>
            </a:r>
            <a:r>
              <a:rPr lang="fa-IR" dirty="0" smtClean="0">
                <a:cs typeface="B Zar" pitchFamily="2" charset="-78"/>
              </a:rPr>
              <a:t>مي‌توانيد تنظيمات مختلفي را تغيير دهيد. که عبارتند از:</a:t>
            </a:r>
          </a:p>
          <a:p>
            <a:pPr marL="624078" indent="-514350" algn="just">
              <a:buFont typeface="+mj-lt"/>
              <a:buAutoNum type="arabicPeriod" startAt="3"/>
            </a:pPr>
            <a:r>
              <a:rPr lang="en-US" sz="2400" dirty="0" smtClean="0">
                <a:cs typeface="B Zar" pitchFamily="2" charset="-78"/>
              </a:rPr>
              <a:t>Compatibility Level</a:t>
            </a:r>
            <a:r>
              <a:rPr lang="fa-IR" dirty="0" smtClean="0">
                <a:cs typeface="B Zar" pitchFamily="2" charset="-78"/>
              </a:rPr>
              <a:t>: در این مشخصه میتوان نوع سازگاری پایگاه داده با نسخه های قدیمی تر </a:t>
            </a:r>
            <a:r>
              <a:rPr lang="en-US" sz="2400" dirty="0" smtClean="0">
                <a:cs typeface="B Zar" pitchFamily="2" charset="-78"/>
              </a:rPr>
              <a:t>SQLServer</a:t>
            </a:r>
            <a:r>
              <a:rPr lang="fa-IR" sz="2400" dirty="0" smtClean="0">
                <a:cs typeface="B Zar" pitchFamily="2" charset="-78"/>
              </a:rPr>
              <a:t> </a:t>
            </a:r>
            <a:r>
              <a:rPr lang="fa-IR" dirty="0" smtClean="0">
                <a:cs typeface="B Zar" pitchFamily="2" charset="-78"/>
              </a:rPr>
              <a:t>را مشخص کرد مثلاً سازگاری با </a:t>
            </a:r>
            <a:r>
              <a:rPr lang="en-US" sz="2400" dirty="0" smtClean="0">
                <a:cs typeface="B Zar" pitchFamily="2" charset="-78"/>
              </a:rPr>
              <a:t>SQLServer 2005</a:t>
            </a:r>
            <a:r>
              <a:rPr lang="fa-IR" sz="2400" dirty="0" smtClean="0">
                <a:cs typeface="B Zar" pitchFamily="2" charset="-78"/>
              </a:rPr>
              <a:t> </a:t>
            </a:r>
            <a:r>
              <a:rPr lang="fa-IR" dirty="0" smtClean="0">
                <a:cs typeface="B Zar" pitchFamily="2" charset="-78"/>
              </a:rPr>
              <a:t>و یا 2000.</a:t>
            </a:r>
          </a:p>
          <a:p>
            <a:pPr marL="624078" indent="-514350" algn="just">
              <a:buFont typeface="+mj-lt"/>
              <a:buAutoNum type="arabicPeriod" startAt="3"/>
            </a:pPr>
            <a:r>
              <a:rPr lang="en-US" dirty="0" smtClean="0">
                <a:cs typeface="B Zar" pitchFamily="2" charset="-78"/>
              </a:rPr>
              <a:t>Other Options</a:t>
            </a:r>
            <a:r>
              <a:rPr lang="fa-IR" dirty="0" smtClean="0">
                <a:cs typeface="B Zar" pitchFamily="2" charset="-78"/>
              </a:rPr>
              <a:t>: در این قسمت لیست یکسری از مشخصه های متنوع در موضوعات مختلف نمایش داده شده که توضیح هر کدام نیازمند مبحث جداگانه ایست که از وقت این کلاس خارج است. </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11</a:t>
            </a:fld>
            <a:endParaRPr lang="fa-IR" sz="2800" b="1" dirty="0">
              <a:solidFill>
                <a:schemeClr val="tx1"/>
              </a:solidFill>
            </a:endParaRPr>
          </a:p>
        </p:txBody>
      </p:sp>
      <p:pic>
        <p:nvPicPr>
          <p:cNvPr id="2050" name="Picture 2"/>
          <p:cNvPicPr>
            <a:picLocks noChangeAspect="1" noChangeArrowheads="1"/>
          </p:cNvPicPr>
          <p:nvPr/>
        </p:nvPicPr>
        <p:blipFill>
          <a:blip r:embed="rId3"/>
          <a:srcRect/>
          <a:stretch>
            <a:fillRect/>
          </a:stretch>
        </p:blipFill>
        <p:spPr bwMode="auto">
          <a:xfrm>
            <a:off x="380968" y="2714620"/>
            <a:ext cx="5422794" cy="35719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380968" y="4214818"/>
            <a:ext cx="3810000" cy="1803400"/>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4310058" y="4429132"/>
            <a:ext cx="4857784"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marL="90488" indent="265113" algn="just">
              <a:buFont typeface="Arial" pitchFamily="34" charset="0"/>
              <a:buChar char="•"/>
            </a:pPr>
            <a:r>
              <a:rPr lang="fa-IR" sz="2400" dirty="0" smtClean="0">
                <a:cs typeface="B Zar" pitchFamily="2" charset="-78"/>
              </a:rPr>
              <a:t>شما میتوانید هر کدام از این مشخصات را تغییر داده و متناسب با شرایط مورد نظر خود تنظیم کنید.</a:t>
            </a:r>
          </a:p>
          <a:p>
            <a:pPr marL="90488" indent="265113" algn="just">
              <a:buFont typeface="Arial" pitchFamily="34" charset="0"/>
              <a:buChar char="•"/>
            </a:pPr>
            <a:r>
              <a:rPr lang="fa-IR" sz="2400" dirty="0" smtClean="0">
                <a:cs typeface="B Zar" pitchFamily="2" charset="-78"/>
              </a:rPr>
              <a:t>برای اطلاعات بیشتر به </a:t>
            </a:r>
            <a:r>
              <a:rPr lang="en-US" sz="2400" dirty="0" smtClean="0">
                <a:cs typeface="B Zar" pitchFamily="2" charset="-78"/>
              </a:rPr>
              <a:t>Help</a:t>
            </a:r>
            <a:r>
              <a:rPr lang="fa-IR" sz="2400" dirty="0" smtClean="0">
                <a:cs typeface="B Zar" pitchFamily="2" charset="-78"/>
              </a:rPr>
              <a:t> نرم افزار مراجعه کنید.</a:t>
            </a:r>
            <a:endParaRPr lang="fa-IR"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r>
              <a:rPr lang="fa-IR" sz="3200" dirty="0" smtClean="0">
                <a:cs typeface="B Titr" pitchFamily="2" charset="-78"/>
              </a:rPr>
              <a:t> صفحه </a:t>
            </a:r>
            <a:r>
              <a:rPr lang="en-US" sz="3200" dirty="0" smtClean="0">
                <a:cs typeface="B Titr" pitchFamily="2" charset="-78"/>
              </a:rPr>
              <a:t>Filegroups</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marL="624078" indent="-514350" algn="just"/>
            <a:r>
              <a:rPr lang="fa-IR" dirty="0" smtClean="0">
                <a:cs typeface="B Zar" pitchFamily="2" charset="-78"/>
              </a:rPr>
              <a:t>در یک پایگاه داده فایل های اصلی و تراکنش (</a:t>
            </a:r>
            <a:r>
              <a:rPr lang="en-US" dirty="0" smtClean="0">
                <a:cs typeface="B Zar" pitchFamily="2" charset="-78"/>
              </a:rPr>
              <a:t>Log Files</a:t>
            </a:r>
            <a:r>
              <a:rPr lang="fa-IR" dirty="0" smtClean="0">
                <a:cs typeface="B Zar" pitchFamily="2" charset="-78"/>
              </a:rPr>
              <a:t>) در گروههای فایلی دسته بندی می شوند. هر پایگاه داده بصورت پیش فرض دارای یک گروه فایل اصلی (</a:t>
            </a:r>
            <a:r>
              <a:rPr lang="en-US" dirty="0" smtClean="0">
                <a:cs typeface="B Zar" pitchFamily="2" charset="-78"/>
              </a:rPr>
              <a:t>Primary</a:t>
            </a:r>
            <a:r>
              <a:rPr lang="fa-IR" dirty="0" smtClean="0">
                <a:cs typeface="B Zar" pitchFamily="2" charset="-78"/>
              </a:rPr>
              <a:t>) می باشد.</a:t>
            </a:r>
          </a:p>
          <a:p>
            <a:pPr marL="624078" indent="-514350" algn="just"/>
            <a:r>
              <a:rPr lang="fa-IR" dirty="0" smtClean="0">
                <a:cs typeface="B Zar" pitchFamily="2" charset="-78"/>
              </a:rPr>
              <a:t>در صفحه </a:t>
            </a:r>
            <a:r>
              <a:rPr lang="en-US" dirty="0" smtClean="0">
                <a:cs typeface="B Zar" pitchFamily="2" charset="-78"/>
              </a:rPr>
              <a:t>Filegroups</a:t>
            </a:r>
            <a:r>
              <a:rPr lang="fa-IR" dirty="0" smtClean="0">
                <a:cs typeface="B Zar" pitchFamily="2" charset="-78"/>
              </a:rPr>
              <a:t> شما می توانید گروههای فایلی موجود را ویرایش کرده و یا گروه فایلی جدیدی ایجاد کنید. </a:t>
            </a:r>
          </a:p>
          <a:p>
            <a:pPr marL="624078" indent="-514350" algn="just"/>
            <a:r>
              <a:rPr lang="fa-IR" dirty="0" smtClean="0">
                <a:cs typeface="B Zar" pitchFamily="2" charset="-78"/>
              </a:rPr>
              <a:t>برای ایجاد یک گروه جدید باید گزینه </a:t>
            </a:r>
            <a:r>
              <a:rPr lang="en-US" dirty="0" smtClean="0">
                <a:cs typeface="B Zar" pitchFamily="2" charset="-78"/>
              </a:rPr>
              <a:t>Add</a:t>
            </a:r>
            <a:r>
              <a:rPr lang="fa-IR" dirty="0" smtClean="0">
                <a:cs typeface="B Zar" pitchFamily="2" charset="-78"/>
              </a:rPr>
              <a:t> را انتخاب کرد و در قسمت </a:t>
            </a:r>
            <a:r>
              <a:rPr lang="en-US" dirty="0" smtClean="0">
                <a:cs typeface="B Zar" pitchFamily="2" charset="-78"/>
              </a:rPr>
              <a:t>Name</a:t>
            </a:r>
            <a:r>
              <a:rPr lang="fa-IR" dirty="0" smtClean="0">
                <a:cs typeface="B Zar" pitchFamily="2" charset="-78"/>
              </a:rPr>
              <a:t> نام گروه را وارد کرد.</a:t>
            </a:r>
          </a:p>
          <a:p>
            <a:pPr marL="624078" indent="-514350" algn="just"/>
            <a:r>
              <a:rPr lang="fa-IR" dirty="0" smtClean="0">
                <a:cs typeface="B Zar" pitchFamily="2" charset="-78"/>
              </a:rPr>
              <a:t>برای پاک کردن یک گروه نیز ابتدا باید گروه مورد نظر را انتخاب کرده و بعد گزینه </a:t>
            </a:r>
            <a:r>
              <a:rPr lang="en-US" dirty="0" smtClean="0">
                <a:cs typeface="B Zar" pitchFamily="2" charset="-78"/>
              </a:rPr>
              <a:t>Remove</a:t>
            </a:r>
            <a:r>
              <a:rPr lang="fa-IR" dirty="0" smtClean="0">
                <a:cs typeface="B Zar" pitchFamily="2" charset="-78"/>
              </a:rPr>
              <a:t> را انتخاب کرد. نکته: گروه فایل اصلی (</a:t>
            </a:r>
            <a:r>
              <a:rPr lang="en-US" dirty="0" smtClean="0">
                <a:cs typeface="B Zar" pitchFamily="2" charset="-78"/>
              </a:rPr>
              <a:t>Primary</a:t>
            </a:r>
            <a:r>
              <a:rPr lang="fa-IR" dirty="0" smtClean="0">
                <a:cs typeface="B Zar" pitchFamily="2" charset="-78"/>
              </a:rPr>
              <a:t>) را نمتوان پاک کرد.</a:t>
            </a:r>
          </a:p>
          <a:p>
            <a:pPr marL="624078" indent="-514350" algn="just"/>
            <a:endParaRPr lang="fa-IR" sz="32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12</a:t>
            </a:fld>
            <a:endParaRPr lang="fa-IR" sz="2800" b="1" dirty="0">
              <a:solidFill>
                <a:schemeClr val="tx1"/>
              </a:solidFill>
            </a:endParaRPr>
          </a:p>
        </p:txBody>
      </p:sp>
      <p:pic>
        <p:nvPicPr>
          <p:cNvPr id="3074" name="Picture 2"/>
          <p:cNvPicPr>
            <a:picLocks noChangeAspect="1" noChangeArrowheads="1"/>
          </p:cNvPicPr>
          <p:nvPr/>
        </p:nvPicPr>
        <p:blipFill>
          <a:blip r:embed="rId3"/>
          <a:srcRect/>
          <a:stretch>
            <a:fillRect/>
          </a:stretch>
        </p:blipFill>
        <p:spPr bwMode="auto">
          <a:xfrm>
            <a:off x="523844" y="5402282"/>
            <a:ext cx="8583613" cy="8128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marL="624078" indent="-514350" algn="just"/>
            <a:r>
              <a:rPr lang="fa-IR" dirty="0" smtClean="0">
                <a:cs typeface="B Zar" pitchFamily="2" charset="-78"/>
              </a:rPr>
              <a:t>در انتها با تنظیم تمامی مشخصه ها و شرایط با انتخاب گزینه </a:t>
            </a:r>
            <a:r>
              <a:rPr lang="en-US" dirty="0" smtClean="0">
                <a:cs typeface="B Zar" pitchFamily="2" charset="-78"/>
              </a:rPr>
              <a:t>OK</a:t>
            </a:r>
            <a:r>
              <a:rPr lang="fa-IR" dirty="0" smtClean="0">
                <a:cs typeface="B Zar" pitchFamily="2" charset="-78"/>
              </a:rPr>
              <a:t> پایگاه داده ایجاد می شود و اسم آن در لیست پایگاههای داده نمایش داده می شود. اگر پس از ایجاد پایگاه داده اسم آن در لیست پایگاهها در پنجره </a:t>
            </a:r>
            <a:r>
              <a:rPr lang="en-US" dirty="0" smtClean="0">
                <a:cs typeface="B Zar" pitchFamily="2" charset="-78"/>
              </a:rPr>
              <a:t>Object Explorer</a:t>
            </a:r>
            <a:r>
              <a:rPr lang="fa-IR" dirty="0" smtClean="0">
                <a:cs typeface="B Zar" pitchFamily="2" charset="-78"/>
              </a:rPr>
              <a:t> نمایش داده نشد کافی است لیست را یک بار بازخوانی یا </a:t>
            </a:r>
            <a:r>
              <a:rPr lang="en-US" dirty="0" smtClean="0">
                <a:cs typeface="B Zar" pitchFamily="2" charset="-78"/>
              </a:rPr>
              <a:t>Refresh</a:t>
            </a:r>
            <a:r>
              <a:rPr lang="fa-IR" dirty="0" smtClean="0">
                <a:cs typeface="B Zar" pitchFamily="2" charset="-78"/>
              </a:rPr>
              <a:t> کنید. برای این کار کافیه کارهای زیر را انجام دهید.</a:t>
            </a:r>
          </a:p>
          <a:p>
            <a:pPr marL="916686" lvl="1" indent="-514350" algn="just"/>
            <a:r>
              <a:rPr lang="fa-IR" dirty="0" smtClean="0">
                <a:cs typeface="B Zar" pitchFamily="2" charset="-78"/>
              </a:rPr>
              <a:t>راست کلید بر روی گزینه </a:t>
            </a:r>
            <a:r>
              <a:rPr lang="en-US" dirty="0" smtClean="0">
                <a:cs typeface="B Zar" pitchFamily="2" charset="-78"/>
              </a:rPr>
              <a:t>Databases</a:t>
            </a:r>
          </a:p>
          <a:p>
            <a:pPr marL="916686" lvl="1" indent="-514350" algn="just"/>
            <a:r>
              <a:rPr lang="fa-IR" dirty="0" smtClean="0">
                <a:cs typeface="B Zar" pitchFamily="2" charset="-78"/>
              </a:rPr>
              <a:t>انتخاب گزینه </a:t>
            </a:r>
            <a:r>
              <a:rPr lang="en-US" dirty="0" smtClean="0">
                <a:cs typeface="B Zar" pitchFamily="2" charset="-78"/>
              </a:rPr>
              <a:t>Refresh</a:t>
            </a:r>
            <a:endParaRPr lang="fa-IR"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13</a:t>
            </a:fld>
            <a:endParaRPr lang="fa-IR" sz="2800" b="1" dirty="0">
              <a:solidFill>
                <a:schemeClr val="tx1"/>
              </a:solidFill>
            </a:endParaRPr>
          </a:p>
        </p:txBody>
      </p:sp>
      <p:pic>
        <p:nvPicPr>
          <p:cNvPr id="4098" name="Picture 2"/>
          <p:cNvPicPr>
            <a:picLocks noChangeAspect="1" noChangeArrowheads="1"/>
          </p:cNvPicPr>
          <p:nvPr/>
        </p:nvPicPr>
        <p:blipFill>
          <a:blip r:embed="rId3"/>
          <a:srcRect/>
          <a:stretch>
            <a:fillRect/>
          </a:stretch>
        </p:blipFill>
        <p:spPr bwMode="auto">
          <a:xfrm>
            <a:off x="595282" y="3000372"/>
            <a:ext cx="3937000" cy="32131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توضیحاتی پیرامون پایگاه های داده سیستمی</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اگر </a:t>
            </a:r>
            <a:r>
              <a:rPr lang="en-US" sz="2400" dirty="0" smtClean="0">
                <a:cs typeface="B Zar" pitchFamily="2" charset="-78"/>
              </a:rPr>
              <a:t>SQLServer</a:t>
            </a:r>
            <a:r>
              <a:rPr lang="fa-IR" sz="2400" dirty="0" smtClean="0">
                <a:cs typeface="B Zar" pitchFamily="2" charset="-78"/>
              </a:rPr>
              <a:t> را نصب کرده اید باید توجه داشته باشید که با نصب آن چند پایگاه داده نیز ساخته می شوندکه مربوط به خود سیستم </a:t>
            </a:r>
            <a:r>
              <a:rPr lang="en-US" sz="2400" dirty="0" smtClean="0">
                <a:cs typeface="B Zar" pitchFamily="2" charset="-78"/>
              </a:rPr>
              <a:t>SQLServer</a:t>
            </a:r>
            <a:r>
              <a:rPr lang="fa-IR" sz="2400" dirty="0" smtClean="0">
                <a:cs typeface="B Zar" pitchFamily="2" charset="-78"/>
              </a:rPr>
              <a:t> می باشند. به این پایگاه های داده پایگاه های داده سیستم می گویند که در شاخه </a:t>
            </a:r>
            <a:r>
              <a:rPr lang="en-US" sz="2400" dirty="0" smtClean="0">
                <a:cs typeface="B Zar" pitchFamily="2" charset="-78"/>
              </a:rPr>
              <a:t>System Databases</a:t>
            </a:r>
            <a:r>
              <a:rPr lang="fa-IR" sz="2400" dirty="0" smtClean="0">
                <a:cs typeface="B Zar" pitchFamily="2" charset="-78"/>
              </a:rPr>
              <a:t> نمایش داده میشوند. این پایگاهها عبارتند از:</a:t>
            </a:r>
          </a:p>
          <a:p>
            <a:pPr algn="just">
              <a:buNone/>
            </a:pPr>
            <a:r>
              <a:rPr lang="fa-IR" sz="2400" dirty="0" smtClean="0">
                <a:cs typeface="B Zar" pitchFamily="2" charset="-78"/>
              </a:rPr>
              <a:t/>
            </a:r>
            <a:br>
              <a:rPr lang="fa-IR" sz="2400" dirty="0" smtClean="0">
                <a:cs typeface="B Zar" pitchFamily="2" charset="-78"/>
              </a:rPr>
            </a:br>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a:t>
            </a:fld>
            <a:endParaRPr lang="fa-IR" sz="2800" b="1" dirty="0">
              <a:solidFill>
                <a:schemeClr val="tx1"/>
              </a:solidFill>
            </a:endParaRPr>
          </a:p>
        </p:txBody>
      </p:sp>
      <p:graphicFrame>
        <p:nvGraphicFramePr>
          <p:cNvPr id="7" name="Table 6"/>
          <p:cNvGraphicFramePr>
            <a:graphicFrameLocks noGrp="1"/>
          </p:cNvGraphicFramePr>
          <p:nvPr/>
        </p:nvGraphicFramePr>
        <p:xfrm>
          <a:off x="238093" y="2786058"/>
          <a:ext cx="9429816" cy="2726195"/>
        </p:xfrm>
        <a:graphic>
          <a:graphicData uri="http://schemas.openxmlformats.org/drawingml/2006/table">
            <a:tbl>
              <a:tblPr rtl="1" firstRow="1">
                <a:tableStyleId>{08FB837D-C827-4EFA-A057-4D05807E0F7C}</a:tableStyleId>
              </a:tblPr>
              <a:tblGrid>
                <a:gridCol w="1452484">
                  <a:extLst>
                    <a:ext uri="{9D8B030D-6E8A-4147-A177-3AD203B41FA5}">
                      <a16:colId xmlns:a16="http://schemas.microsoft.com/office/drawing/2014/main" val="20000"/>
                    </a:ext>
                  </a:extLst>
                </a:gridCol>
                <a:gridCol w="7977332">
                  <a:extLst>
                    <a:ext uri="{9D8B030D-6E8A-4147-A177-3AD203B41FA5}">
                      <a16:colId xmlns:a16="http://schemas.microsoft.com/office/drawing/2014/main" val="20001"/>
                    </a:ext>
                  </a:extLst>
                </a:gridCol>
              </a:tblGrid>
              <a:tr h="237271">
                <a:tc>
                  <a:txBody>
                    <a:bodyPr/>
                    <a:lstStyle/>
                    <a:p>
                      <a:pPr algn="ctr" rtl="1"/>
                      <a:r>
                        <a:rPr lang="fa-IR" sz="2000" b="1" dirty="0" smtClean="0">
                          <a:cs typeface="B Nazanin" pitchFamily="2" charset="-78"/>
                        </a:rPr>
                        <a:t>پایگاه</a:t>
                      </a:r>
                      <a:r>
                        <a:rPr lang="fa-IR" sz="2000" b="1" baseline="0" dirty="0" smtClean="0">
                          <a:cs typeface="B Nazanin" pitchFamily="2" charset="-78"/>
                        </a:rPr>
                        <a:t> داده</a:t>
                      </a:r>
                      <a:endParaRPr lang="en-US" sz="2000" b="1" dirty="0">
                        <a:cs typeface="B Nazanin" pitchFamily="2" charset="-78"/>
                      </a:endParaRPr>
                    </a:p>
                  </a:txBody>
                  <a:tcPr marL="51194" marR="51194" marT="25597" marB="25597" anchor="ctr"/>
                </a:tc>
                <a:tc>
                  <a:txBody>
                    <a:bodyPr/>
                    <a:lstStyle/>
                    <a:p>
                      <a:pPr algn="ctr" rtl="1"/>
                      <a:r>
                        <a:rPr lang="fa-IR" sz="2000" b="1" dirty="0" smtClean="0">
                          <a:cs typeface="B Nazanin" pitchFamily="2" charset="-78"/>
                        </a:rPr>
                        <a:t>توضیحات</a:t>
                      </a:r>
                      <a:endParaRPr lang="en-US" sz="2000" b="1" dirty="0">
                        <a:cs typeface="B Nazanin" pitchFamily="2" charset="-78"/>
                      </a:endParaRPr>
                    </a:p>
                  </a:txBody>
                  <a:tcPr marL="51194" marR="51194" marT="25597" marB="25597" anchor="ctr"/>
                </a:tc>
                <a:extLst>
                  <a:ext uri="{0D108BD9-81ED-4DB2-BD59-A6C34878D82A}">
                    <a16:rowId xmlns:a16="http://schemas.microsoft.com/office/drawing/2014/main" val="10000"/>
                  </a:ext>
                </a:extLst>
              </a:tr>
              <a:tr h="428628">
                <a:tc>
                  <a:txBody>
                    <a:bodyPr/>
                    <a:lstStyle/>
                    <a:p>
                      <a:pPr algn="ctr" rtl="1"/>
                      <a:r>
                        <a:rPr lang="en-US" sz="2000" b="1">
                          <a:cs typeface="B Nazanin" pitchFamily="2" charset="-78"/>
                        </a:rPr>
                        <a:t>master</a:t>
                      </a:r>
                    </a:p>
                  </a:txBody>
                  <a:tcPr marL="51194" marR="51194" marT="25597" marB="25597" anchor="ctr"/>
                </a:tc>
                <a:tc>
                  <a:txBody>
                    <a:bodyPr/>
                    <a:lstStyle/>
                    <a:p>
                      <a:pPr algn="r" rtl="1"/>
                      <a:r>
                        <a:rPr lang="fa-IR" sz="2000" b="1" dirty="0" smtClean="0">
                          <a:cs typeface="B Nazanin" pitchFamily="2" charset="-78"/>
                        </a:rPr>
                        <a:t>برای</a:t>
                      </a:r>
                      <a:r>
                        <a:rPr lang="fa-IR" sz="2000" b="1" baseline="0" dirty="0" smtClean="0">
                          <a:cs typeface="B Nazanin" pitchFamily="2" charset="-78"/>
                        </a:rPr>
                        <a:t> ذخیره اطلاعات سیستمی مثل حساب های کاربری، تنظیمات پیکربندی و اطلاعات مهم دیگر پایگاههای داده موجود در سرور در این پایگاه داده ذخیره میشوند.</a:t>
                      </a:r>
                      <a:endParaRPr lang="en-US" sz="2000" b="1" dirty="0">
                        <a:cs typeface="B Nazanin" pitchFamily="2" charset="-78"/>
                      </a:endParaRPr>
                    </a:p>
                  </a:txBody>
                  <a:tcPr marL="51194" marR="51194" marT="25597" marB="25597" anchor="ctr"/>
                </a:tc>
                <a:extLst>
                  <a:ext uri="{0D108BD9-81ED-4DB2-BD59-A6C34878D82A}">
                    <a16:rowId xmlns:a16="http://schemas.microsoft.com/office/drawing/2014/main" val="10001"/>
                  </a:ext>
                </a:extLst>
              </a:tr>
              <a:tr h="428628">
                <a:tc>
                  <a:txBody>
                    <a:bodyPr/>
                    <a:lstStyle/>
                    <a:p>
                      <a:pPr algn="ctr" rtl="1"/>
                      <a:r>
                        <a:rPr lang="en-US" sz="2000" b="1" dirty="0">
                          <a:cs typeface="B Nazanin" pitchFamily="2" charset="-78"/>
                        </a:rPr>
                        <a:t>model</a:t>
                      </a:r>
                    </a:p>
                  </a:txBody>
                  <a:tcPr marL="51194" marR="51194" marT="25597" marB="25597" anchor="ctr"/>
                </a:tc>
                <a:tc>
                  <a:txBody>
                    <a:bodyPr/>
                    <a:lstStyle/>
                    <a:p>
                      <a:pPr algn="r" rtl="1"/>
                      <a:r>
                        <a:rPr lang="fa-IR" sz="2000" b="1" dirty="0" smtClean="0">
                          <a:cs typeface="B Nazanin" pitchFamily="2" charset="-78"/>
                        </a:rPr>
                        <a:t>این</a:t>
                      </a:r>
                      <a:r>
                        <a:rPr lang="fa-IR" sz="2000" b="1" baseline="0" dirty="0" smtClean="0">
                          <a:cs typeface="B Nazanin" pitchFamily="2" charset="-78"/>
                        </a:rPr>
                        <a:t> پایگاه داده به عنوان یک فالب برای تمامی پایگاههای داده دیگری که در </a:t>
                      </a:r>
                      <a:r>
                        <a:rPr lang="en-US" sz="2000" b="1" baseline="0" dirty="0" smtClean="0">
                          <a:cs typeface="B Nazanin" pitchFamily="2" charset="-78"/>
                        </a:rPr>
                        <a:t>sql</a:t>
                      </a:r>
                      <a:r>
                        <a:rPr lang="fa-IR" sz="2000" b="1" baseline="0" dirty="0" smtClean="0">
                          <a:cs typeface="B Nazanin" pitchFamily="2" charset="-78"/>
                        </a:rPr>
                        <a:t> ساخته می شوند مورد استفاده قرار میگیرد</a:t>
                      </a:r>
                      <a:endParaRPr lang="en-US" sz="2000" b="1" dirty="0">
                        <a:cs typeface="B Nazanin" pitchFamily="2" charset="-78"/>
                      </a:endParaRPr>
                    </a:p>
                  </a:txBody>
                  <a:tcPr marL="51194" marR="51194" marT="25597" marB="25597" anchor="ctr"/>
                </a:tc>
                <a:extLst>
                  <a:ext uri="{0D108BD9-81ED-4DB2-BD59-A6C34878D82A}">
                    <a16:rowId xmlns:a16="http://schemas.microsoft.com/office/drawing/2014/main" val="10002"/>
                  </a:ext>
                </a:extLst>
              </a:tr>
              <a:tr h="428628">
                <a:tc>
                  <a:txBody>
                    <a:bodyPr/>
                    <a:lstStyle/>
                    <a:p>
                      <a:pPr algn="ctr" rtl="1"/>
                      <a:r>
                        <a:rPr lang="en-US" sz="2000" b="1">
                          <a:cs typeface="B Nazanin" pitchFamily="2" charset="-78"/>
                        </a:rPr>
                        <a:t>msdb</a:t>
                      </a:r>
                    </a:p>
                  </a:txBody>
                  <a:tcPr marL="51194" marR="51194" marT="25597" marB="25597" anchor="ctr"/>
                </a:tc>
                <a:tc>
                  <a:txBody>
                    <a:bodyPr/>
                    <a:lstStyle/>
                    <a:p>
                      <a:pPr algn="r" rtl="1"/>
                      <a:r>
                        <a:rPr lang="fa-IR" sz="2000" b="1" dirty="0" smtClean="0">
                          <a:cs typeface="B Nazanin" pitchFamily="2" charset="-78"/>
                        </a:rPr>
                        <a:t>توسط</a:t>
                      </a:r>
                      <a:r>
                        <a:rPr lang="fa-IR" sz="2000" b="1" baseline="0" dirty="0" smtClean="0">
                          <a:cs typeface="B Nazanin" pitchFamily="2" charset="-78"/>
                        </a:rPr>
                        <a:t> </a:t>
                      </a:r>
                      <a:r>
                        <a:rPr lang="en-US" sz="2000" b="1" baseline="0" dirty="0" smtClean="0">
                          <a:cs typeface="B Nazanin" pitchFamily="2" charset="-78"/>
                        </a:rPr>
                        <a:t>Agent</a:t>
                      </a:r>
                      <a:r>
                        <a:rPr lang="fa-IR" sz="2000" b="1" baseline="0" dirty="0" smtClean="0">
                          <a:cs typeface="B Nazanin" pitchFamily="2" charset="-78"/>
                        </a:rPr>
                        <a:t> اس کیو ال سرور مورد استفاده قرار میگیرد و در آن اطلاعات زمانبندی هشدارها و کارها و عملیات ذخیره میشود.</a:t>
                      </a:r>
                      <a:endParaRPr lang="en-US" sz="2000" b="1" dirty="0">
                        <a:cs typeface="B Nazanin" pitchFamily="2" charset="-78"/>
                      </a:endParaRPr>
                    </a:p>
                  </a:txBody>
                  <a:tcPr marL="51194" marR="51194" marT="25597" marB="25597" anchor="ctr"/>
                </a:tc>
                <a:extLst>
                  <a:ext uri="{0D108BD9-81ED-4DB2-BD59-A6C34878D82A}">
                    <a16:rowId xmlns:a16="http://schemas.microsoft.com/office/drawing/2014/main" val="10003"/>
                  </a:ext>
                </a:extLst>
              </a:tr>
              <a:tr h="619985">
                <a:tc>
                  <a:txBody>
                    <a:bodyPr/>
                    <a:lstStyle/>
                    <a:p>
                      <a:pPr algn="ctr" rtl="1"/>
                      <a:r>
                        <a:rPr lang="en-US" sz="2000" b="1">
                          <a:cs typeface="B Nazanin" pitchFamily="2" charset="-78"/>
                        </a:rPr>
                        <a:t>tempdb</a:t>
                      </a:r>
                    </a:p>
                  </a:txBody>
                  <a:tcPr marL="51194" marR="51194" marT="25597" marB="25597" anchor="ctr"/>
                </a:tc>
                <a:tc>
                  <a:txBody>
                    <a:bodyPr/>
                    <a:lstStyle/>
                    <a:p>
                      <a:pPr algn="r" rtl="1"/>
                      <a:r>
                        <a:rPr lang="fa-IR" sz="2000" b="1" dirty="0" smtClean="0">
                          <a:cs typeface="B Nazanin" pitchFamily="2" charset="-78"/>
                        </a:rPr>
                        <a:t>از این</a:t>
                      </a:r>
                      <a:r>
                        <a:rPr lang="fa-IR" sz="2000" b="1" baseline="0" dirty="0" smtClean="0">
                          <a:cs typeface="B Nazanin" pitchFamily="2" charset="-78"/>
                        </a:rPr>
                        <a:t> پایگاه داده برای ذخیره تمامی اطلاعات موقتی استفاده می شود.</a:t>
                      </a:r>
                      <a:endParaRPr lang="en-US" sz="2000" b="1" dirty="0">
                        <a:cs typeface="B Nazanin" pitchFamily="2" charset="-78"/>
                      </a:endParaRPr>
                    </a:p>
                  </a:txBody>
                  <a:tcPr marL="51194" marR="51194" marT="25597" marB="25597"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ساخت پایگاه داده در یک سرور</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اولین کاری که عموماً بعد از آشنایی با </a:t>
            </a:r>
            <a:r>
              <a:rPr lang="en-US" sz="2000" dirty="0" smtClean="0">
                <a:cs typeface="B Zar" pitchFamily="2" charset="-78"/>
              </a:rPr>
              <a:t>SSMS</a:t>
            </a:r>
            <a:r>
              <a:rPr lang="fa-IR" sz="2000" dirty="0" smtClean="0">
                <a:cs typeface="B Zar" pitchFamily="2" charset="-78"/>
              </a:rPr>
              <a:t> </a:t>
            </a:r>
            <a:r>
              <a:rPr lang="fa-IR" sz="2400" dirty="0" smtClean="0">
                <a:cs typeface="B Zar" pitchFamily="2" charset="-78"/>
              </a:rPr>
              <a:t>در آن صورت می گیرد ساخت پایگاه داده است برای این کار ابتدا باید مثل بخش قبل </a:t>
            </a:r>
            <a:r>
              <a:rPr lang="en-US" sz="2000" dirty="0" smtClean="0">
                <a:cs typeface="B Zar" pitchFamily="2" charset="-78"/>
              </a:rPr>
              <a:t>SSMS</a:t>
            </a:r>
            <a:r>
              <a:rPr lang="fa-IR" sz="2000" dirty="0" smtClean="0">
                <a:cs typeface="B Zar" pitchFamily="2" charset="-78"/>
              </a:rPr>
              <a:t> </a:t>
            </a:r>
            <a:r>
              <a:rPr lang="fa-IR" sz="2400" dirty="0" smtClean="0">
                <a:cs typeface="B Zar" pitchFamily="2" charset="-78"/>
              </a:rPr>
              <a:t>یا همان </a:t>
            </a:r>
            <a:r>
              <a:rPr lang="en-US" sz="2000" dirty="0" smtClean="0">
                <a:cs typeface="B Zar" pitchFamily="2" charset="-78"/>
              </a:rPr>
              <a:t>Sql Server Management Studio </a:t>
            </a:r>
            <a:r>
              <a:rPr lang="fa-IR" sz="2000" dirty="0" smtClean="0">
                <a:cs typeface="B Zar" pitchFamily="2" charset="-78"/>
              </a:rPr>
              <a:t> </a:t>
            </a:r>
            <a:r>
              <a:rPr lang="fa-IR" sz="2400" dirty="0" smtClean="0">
                <a:cs typeface="B Zar" pitchFamily="2" charset="-78"/>
              </a:rPr>
              <a:t>را باز کرده و به یک سرور موتور پایگاه داده متصل شوید. بعد از این کار و باز شدن پنجره اصلی </a:t>
            </a:r>
            <a:r>
              <a:rPr lang="en-US" sz="2000" dirty="0" smtClean="0">
                <a:cs typeface="B Zar" pitchFamily="2" charset="-78"/>
              </a:rPr>
              <a:t>SSMS</a:t>
            </a:r>
            <a:r>
              <a:rPr lang="fa-IR" sz="2000" dirty="0" smtClean="0">
                <a:cs typeface="B Zar" pitchFamily="2" charset="-78"/>
              </a:rPr>
              <a:t> </a:t>
            </a:r>
            <a:r>
              <a:rPr lang="fa-IR" sz="2400" dirty="0" smtClean="0">
                <a:cs typeface="B Zar" pitchFamily="2" charset="-78"/>
              </a:rPr>
              <a:t>باید مراحل زیر را برای ایجاد یک پایگاه داده انجام دهید.</a:t>
            </a:r>
          </a:p>
          <a:p>
            <a:pPr algn="just"/>
            <a:endParaRPr lang="fa-IR"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3</a:t>
            </a:fld>
            <a:endParaRPr lang="fa-IR" sz="2800" b="1" dirty="0">
              <a:solidFill>
                <a:schemeClr val="tx1"/>
              </a:solidFill>
            </a:endParaRPr>
          </a:p>
        </p:txBody>
      </p:sp>
      <p:sp>
        <p:nvSpPr>
          <p:cNvPr id="7" name="TextBox 6"/>
          <p:cNvSpPr txBox="1"/>
          <p:nvPr/>
        </p:nvSpPr>
        <p:spPr>
          <a:xfrm>
            <a:off x="4095744" y="2428868"/>
            <a:ext cx="5640911" cy="3857652"/>
          </a:xfrm>
          <a:prstGeom prst="rect">
            <a:avLst/>
          </a:prstGeom>
          <a:noFill/>
        </p:spPr>
        <p:txBody>
          <a:bodyPr wrap="square" rtlCol="1">
            <a:spAutoFit/>
          </a:bodyPr>
          <a:lstStyle/>
          <a:p>
            <a:pPr marL="624078" indent="-514350" algn="just">
              <a:buFont typeface="+mj-lt"/>
              <a:buAutoNum type="arabicPeriod"/>
            </a:pPr>
            <a:r>
              <a:rPr lang="fa-IR" sz="2400" dirty="0" smtClean="0">
                <a:cs typeface="B Zar" pitchFamily="2" charset="-78"/>
              </a:rPr>
              <a:t>زیر شاخه های سرور را </a:t>
            </a:r>
            <a:r>
              <a:rPr lang="en-US" sz="2400" dirty="0" smtClean="0">
                <a:cs typeface="B Zar" pitchFamily="2" charset="-78"/>
              </a:rPr>
              <a:t>Expand</a:t>
            </a:r>
            <a:r>
              <a:rPr lang="fa-IR" sz="2400" dirty="0" smtClean="0">
                <a:cs typeface="B Zar" pitchFamily="2" charset="-78"/>
              </a:rPr>
              <a:t> کنید.</a:t>
            </a:r>
          </a:p>
          <a:p>
            <a:pPr marL="624078" indent="-514350" algn="just">
              <a:buFont typeface="+mj-lt"/>
              <a:buAutoNum type="arabicPeriod"/>
            </a:pPr>
            <a:r>
              <a:rPr lang="fa-IR" sz="2400" dirty="0" smtClean="0">
                <a:cs typeface="B Zar" pitchFamily="2" charset="-78"/>
              </a:rPr>
              <a:t>اولین گزینه، گزینه </a:t>
            </a:r>
            <a:r>
              <a:rPr lang="en-US" sz="2400" dirty="0" smtClean="0">
                <a:cs typeface="B Zar" pitchFamily="2" charset="-78"/>
              </a:rPr>
              <a:t>Databases</a:t>
            </a:r>
            <a:r>
              <a:rPr lang="fa-IR" sz="2400" dirty="0" smtClean="0">
                <a:cs typeface="B Zar" pitchFamily="2" charset="-78"/>
              </a:rPr>
              <a:t> می باشد آن را نیز </a:t>
            </a:r>
            <a:r>
              <a:rPr lang="en-US" sz="2400" dirty="0" smtClean="0">
                <a:cs typeface="B Zar" pitchFamily="2" charset="-78"/>
              </a:rPr>
              <a:t>Expand</a:t>
            </a:r>
            <a:r>
              <a:rPr lang="fa-IR" sz="2400" dirty="0" smtClean="0">
                <a:cs typeface="B Zar" pitchFamily="2" charset="-78"/>
              </a:rPr>
              <a:t> کنید.</a:t>
            </a:r>
          </a:p>
          <a:p>
            <a:pPr marL="624078" indent="-514350" algn="just">
              <a:buFont typeface="+mj-lt"/>
              <a:buAutoNum type="arabicPeriod"/>
            </a:pPr>
            <a:r>
              <a:rPr lang="fa-IR" sz="2400" dirty="0" smtClean="0">
                <a:cs typeface="B Zar" pitchFamily="2" charset="-78"/>
              </a:rPr>
              <a:t>در شاخه </a:t>
            </a:r>
            <a:r>
              <a:rPr lang="en-US" sz="2400" dirty="0" smtClean="0">
                <a:cs typeface="B Zar" pitchFamily="2" charset="-78"/>
              </a:rPr>
              <a:t>System Databases</a:t>
            </a:r>
            <a:r>
              <a:rPr lang="fa-IR" sz="2400" dirty="0" smtClean="0">
                <a:cs typeface="B Zar" pitchFamily="2" charset="-78"/>
              </a:rPr>
              <a:t> چند جدول مربوط به سيستم وجود دارد. براي ايجاد يک پايگاه داده جديد روي گزينه </a:t>
            </a:r>
            <a:r>
              <a:rPr lang="en-US" sz="2400" dirty="0" smtClean="0">
                <a:cs typeface="B Zar" pitchFamily="2" charset="-78"/>
              </a:rPr>
              <a:t>Databases</a:t>
            </a:r>
            <a:r>
              <a:rPr lang="fa-IR" sz="2400" dirty="0" smtClean="0">
                <a:cs typeface="B Zar" pitchFamily="2" charset="-78"/>
              </a:rPr>
              <a:t> راست کليک کنيد.</a:t>
            </a:r>
          </a:p>
          <a:p>
            <a:pPr marL="624078" indent="-514350" algn="just">
              <a:buFont typeface="+mj-lt"/>
              <a:buAutoNum type="arabicPeriod"/>
            </a:pPr>
            <a:r>
              <a:rPr lang="fa-IR" sz="2400" dirty="0" smtClean="0"/>
              <a:t>روي گزينه </a:t>
            </a:r>
            <a:r>
              <a:rPr lang="en-US" sz="2400" dirty="0" smtClean="0"/>
              <a:t>New Database </a:t>
            </a:r>
            <a:r>
              <a:rPr lang="fa-IR" sz="2400" dirty="0" smtClean="0"/>
              <a:t>کليک کنيد.</a:t>
            </a:r>
          </a:p>
          <a:p>
            <a:pPr marL="624078" indent="-514350" algn="just">
              <a:buFont typeface="+mj-lt"/>
              <a:buAutoNum type="arabicPeriod"/>
            </a:pPr>
            <a:r>
              <a:rPr lang="fa-IR" sz="2400" dirty="0" smtClean="0">
                <a:cs typeface="B Zar" pitchFamily="2" charset="-78"/>
              </a:rPr>
              <a:t>با این کار کادر محاوره </a:t>
            </a:r>
            <a:r>
              <a:rPr lang="en-US" sz="2400" dirty="0" smtClean="0">
                <a:cs typeface="B Zar" pitchFamily="2" charset="-78"/>
              </a:rPr>
              <a:t>New Database</a:t>
            </a:r>
            <a:r>
              <a:rPr lang="fa-IR" sz="2400" dirty="0" smtClean="0">
                <a:cs typeface="B Zar" pitchFamily="2" charset="-78"/>
              </a:rPr>
              <a:t> باز می شود.</a:t>
            </a:r>
          </a:p>
        </p:txBody>
      </p:sp>
      <p:pic>
        <p:nvPicPr>
          <p:cNvPr id="5121" name="Picture 1"/>
          <p:cNvPicPr>
            <a:picLocks noChangeAspect="1" noChangeArrowheads="1"/>
          </p:cNvPicPr>
          <p:nvPr/>
        </p:nvPicPr>
        <p:blipFill>
          <a:blip r:embed="rId3"/>
          <a:srcRect/>
          <a:stretch>
            <a:fillRect/>
          </a:stretch>
        </p:blipFill>
        <p:spPr bwMode="auto">
          <a:xfrm>
            <a:off x="452406" y="2786058"/>
            <a:ext cx="2959100" cy="1600200"/>
          </a:xfrm>
          <a:prstGeom prst="rect">
            <a:avLst/>
          </a:prstGeom>
          <a:ln>
            <a:noFill/>
          </a:ln>
          <a:effectLst>
            <a:outerShdw blurRad="292100" dist="139700" dir="2700000" algn="tl" rotWithShape="0">
              <a:srgbClr val="333333">
                <a:alpha val="65000"/>
              </a:srgbClr>
            </a:outerShdw>
          </a:effectLst>
        </p:spPr>
      </p:pic>
      <p:pic>
        <p:nvPicPr>
          <p:cNvPr id="5122" name="Picture 2"/>
          <p:cNvPicPr>
            <a:picLocks noChangeAspect="1" noChangeArrowheads="1"/>
          </p:cNvPicPr>
          <p:nvPr/>
        </p:nvPicPr>
        <p:blipFill>
          <a:blip r:embed="rId4"/>
          <a:srcRect/>
          <a:stretch>
            <a:fillRect/>
          </a:stretch>
        </p:blipFill>
        <p:spPr bwMode="auto">
          <a:xfrm>
            <a:off x="309530" y="4643446"/>
            <a:ext cx="3606800" cy="12319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4</a:t>
            </a:fld>
            <a:endParaRPr lang="fa-IR" sz="2800" b="1" dirty="0">
              <a:solidFill>
                <a:schemeClr val="tx1"/>
              </a:solidFill>
            </a:endParaRPr>
          </a:p>
        </p:txBody>
      </p:sp>
      <p:pic>
        <p:nvPicPr>
          <p:cNvPr id="5123" name="Picture 3"/>
          <p:cNvPicPr>
            <a:picLocks noChangeAspect="1" noChangeArrowheads="1"/>
          </p:cNvPicPr>
          <p:nvPr/>
        </p:nvPicPr>
        <p:blipFill>
          <a:blip r:embed="rId3"/>
          <a:srcRect/>
          <a:stretch>
            <a:fillRect/>
          </a:stretch>
        </p:blipFill>
        <p:spPr bwMode="auto">
          <a:xfrm>
            <a:off x="1309662" y="114722"/>
            <a:ext cx="7429552" cy="6671864"/>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ساخت پایگاه داده در یک سرور</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در کادر محاوره </a:t>
            </a:r>
            <a:r>
              <a:rPr lang="en-US" sz="2400" dirty="0" smtClean="0">
                <a:cs typeface="B Zar" pitchFamily="2" charset="-78"/>
              </a:rPr>
              <a:t>New Database</a:t>
            </a:r>
            <a:r>
              <a:rPr lang="fa-IR" sz="2400" dirty="0" smtClean="0">
                <a:cs typeface="B Zar" pitchFamily="2" charset="-78"/>
              </a:rPr>
              <a:t> در سمت چپ چند قسمت مهم وجود دارد که اولین آنها قسمت </a:t>
            </a:r>
            <a:r>
              <a:rPr lang="en-US" sz="2400" dirty="0" smtClean="0">
                <a:cs typeface="B Zar" pitchFamily="2" charset="-78"/>
              </a:rPr>
              <a:t>Select a Page</a:t>
            </a:r>
            <a:r>
              <a:rPr lang="fa-IR" sz="2400" dirty="0" smtClean="0">
                <a:cs typeface="B Zar" pitchFamily="2" charset="-78"/>
              </a:rPr>
              <a:t> می باشد که شامل سه گزینه </a:t>
            </a:r>
            <a:r>
              <a:rPr lang="en-US" sz="2400" dirty="0" smtClean="0">
                <a:cs typeface="B Zar" pitchFamily="2" charset="-78"/>
              </a:rPr>
              <a:t>General, Options</a:t>
            </a:r>
            <a:r>
              <a:rPr lang="fa-IR" sz="2400" dirty="0" smtClean="0">
                <a:cs typeface="B Zar" pitchFamily="2" charset="-78"/>
              </a:rPr>
              <a:t> و </a:t>
            </a:r>
            <a:r>
              <a:rPr lang="en-US" sz="2400" dirty="0" smtClean="0">
                <a:cs typeface="B Zar" pitchFamily="2" charset="-78"/>
              </a:rPr>
              <a:t>Filegroup</a:t>
            </a:r>
            <a:r>
              <a:rPr lang="fa-IR" sz="2400" dirty="0" smtClean="0">
                <a:cs typeface="B Zar" pitchFamily="2" charset="-78"/>
              </a:rPr>
              <a:t> است.</a:t>
            </a:r>
          </a:p>
          <a:p>
            <a:pPr algn="just"/>
            <a:r>
              <a:rPr lang="fa-IR" sz="2400" dirty="0" smtClean="0">
                <a:cs typeface="B Zar" pitchFamily="2" charset="-78"/>
              </a:rPr>
              <a:t>با انتخاب هر کدام از این صفحات در سمت راست مشخصات و محتویات صفحه نمایش داده می شود. در ادامه مشخصات هر صفحه شرح داده میشود.</a:t>
            </a:r>
          </a:p>
          <a:p>
            <a:pPr algn="just"/>
            <a:endParaRPr lang="fa-IR" sz="2400" dirty="0" smtClean="0">
              <a:cs typeface="B Zar" pitchFamily="2" charset="-78"/>
            </a:endParaRPr>
          </a:p>
          <a:p>
            <a:pPr algn="just"/>
            <a:endParaRPr lang="fa-IR"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5</a:t>
            </a:fld>
            <a:endParaRPr lang="fa-IR" sz="2800" b="1" dirty="0">
              <a:solidFill>
                <a:schemeClr val="tx1"/>
              </a:solidFill>
            </a:endParaRPr>
          </a:p>
        </p:txBody>
      </p:sp>
      <p:pic>
        <p:nvPicPr>
          <p:cNvPr id="21507" name="Picture 3"/>
          <p:cNvPicPr>
            <a:picLocks noChangeAspect="1" noChangeArrowheads="1"/>
          </p:cNvPicPr>
          <p:nvPr/>
        </p:nvPicPr>
        <p:blipFill>
          <a:blip r:embed="rId3"/>
          <a:srcRect/>
          <a:stretch>
            <a:fillRect/>
          </a:stretch>
        </p:blipFill>
        <p:spPr bwMode="auto">
          <a:xfrm>
            <a:off x="496094" y="2857496"/>
            <a:ext cx="8913813" cy="35306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r>
              <a:rPr lang="fa-IR" sz="3200" dirty="0" smtClean="0">
                <a:cs typeface="B Titr" pitchFamily="2" charset="-78"/>
              </a:rPr>
              <a:t> صفحه </a:t>
            </a:r>
            <a:r>
              <a:rPr lang="en-US" sz="3200" dirty="0" smtClean="0">
                <a:cs typeface="B Titr" pitchFamily="2" charset="-78"/>
              </a:rPr>
              <a:t>General</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a:bodyPr>
          <a:lstStyle/>
          <a:p>
            <a:pPr algn="just"/>
            <a:r>
              <a:rPr lang="fa-IR" sz="2400" dirty="0" smtClean="0">
                <a:cs typeface="B Zar" pitchFamily="2" charset="-78"/>
              </a:rPr>
              <a:t>صفحه </a:t>
            </a:r>
            <a:r>
              <a:rPr lang="en-US" sz="2400" dirty="0" smtClean="0">
                <a:cs typeface="B Zar" pitchFamily="2" charset="-78"/>
              </a:rPr>
              <a:t>General</a:t>
            </a:r>
            <a:r>
              <a:rPr lang="fa-IR" sz="2400" dirty="0" smtClean="0">
                <a:cs typeface="B Zar" pitchFamily="2" charset="-78"/>
              </a:rPr>
              <a:t> مشخصات اصلی پایگاه داده را مشخص می کند که عبارتند از:</a:t>
            </a:r>
          </a:p>
          <a:p>
            <a:pPr marL="624078" indent="-514350" algn="just">
              <a:buFont typeface="+mj-lt"/>
              <a:buAutoNum type="arabicPeriod"/>
            </a:pPr>
            <a:r>
              <a:rPr lang="en-US" sz="2400" dirty="0" smtClean="0">
                <a:cs typeface="B Zar" pitchFamily="2" charset="-78"/>
              </a:rPr>
              <a:t>Database Name</a:t>
            </a:r>
            <a:r>
              <a:rPr lang="fa-IR" sz="2400" dirty="0" smtClean="0">
                <a:cs typeface="B Zar" pitchFamily="2" charset="-78"/>
              </a:rPr>
              <a:t> - نام پایگاه داده: در این قسمت نام پایگاه داده را وارد می کنیم.</a:t>
            </a:r>
          </a:p>
          <a:p>
            <a:pPr marL="624078" indent="-514350" algn="just">
              <a:buNone/>
            </a:pPr>
            <a:endParaRPr lang="fa-IR" sz="3600" dirty="0" smtClean="0">
              <a:cs typeface="B Zar" pitchFamily="2" charset="-78"/>
            </a:endParaRPr>
          </a:p>
          <a:p>
            <a:pPr marL="624078" indent="-514350" algn="just">
              <a:buFont typeface="+mj-lt"/>
              <a:buAutoNum type="arabicPeriod"/>
            </a:pPr>
            <a:r>
              <a:rPr lang="en-US" sz="2400" dirty="0" smtClean="0">
                <a:cs typeface="B Zar" pitchFamily="2" charset="-78"/>
              </a:rPr>
              <a:t>Owner</a:t>
            </a:r>
            <a:r>
              <a:rPr lang="fa-IR" sz="2400" dirty="0" smtClean="0">
                <a:cs typeface="B Zar" pitchFamily="2" charset="-78"/>
              </a:rPr>
              <a:t> – مالک: در این قسمت می توان مالک پایگاه را مشخص کرد، مالک یک کاربر می باشد که باید نام آن را تعیین کرد می توان با انتخاب گزینه ... در روبروی این مشخصه کاربر را مشخص کرد. کاربر بصورت پیش فرض همان کاربر مدیر می باشد.</a:t>
            </a:r>
          </a:p>
          <a:p>
            <a:pPr marL="624078" indent="-514350" algn="just">
              <a:buFont typeface="+mj-lt"/>
              <a:buAutoNum type="arabicPeriod"/>
            </a:pPr>
            <a:endParaRPr lang="fa-IR" sz="1800" dirty="0" smtClean="0">
              <a:cs typeface="B Zar" pitchFamily="2" charset="-78"/>
            </a:endParaRPr>
          </a:p>
          <a:p>
            <a:pPr marL="624078" indent="-514350" algn="just">
              <a:buFont typeface="+mj-lt"/>
              <a:buAutoNum type="arabicPeriod"/>
            </a:pPr>
            <a:endParaRPr lang="fa-IR" sz="2000" dirty="0" smtClean="0">
              <a:cs typeface="B Zar" pitchFamily="2" charset="-78"/>
            </a:endParaRPr>
          </a:p>
          <a:p>
            <a:pPr marL="624078" indent="-514350" algn="just">
              <a:buFont typeface="+mj-lt"/>
              <a:buAutoNum type="arabicPeriod"/>
            </a:pPr>
            <a:r>
              <a:rPr lang="en-US" sz="2400" dirty="0" smtClean="0">
                <a:cs typeface="B Zar" pitchFamily="2" charset="-78"/>
              </a:rPr>
              <a:t>Use Full-text Indexing</a:t>
            </a:r>
            <a:r>
              <a:rPr lang="fa-IR" sz="2400" dirty="0" smtClean="0">
                <a:cs typeface="B Zar" pitchFamily="2" charset="-78"/>
              </a:rPr>
              <a:t>: اگر این گزینه تیک داشته باشد امکان فهرست بندی داده های این بانک فراهم میشود (توسط خود سیستم).</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6</a:t>
            </a:fld>
            <a:endParaRPr lang="fa-IR" sz="2800" b="1" dirty="0">
              <a:solidFill>
                <a:schemeClr val="tx1"/>
              </a:solidFill>
            </a:endParaRPr>
          </a:p>
        </p:txBody>
      </p:sp>
      <p:pic>
        <p:nvPicPr>
          <p:cNvPr id="22532" name="Picture 4"/>
          <p:cNvPicPr>
            <a:picLocks noChangeAspect="1" noChangeArrowheads="1"/>
          </p:cNvPicPr>
          <p:nvPr/>
        </p:nvPicPr>
        <p:blipFill>
          <a:blip r:embed="rId3"/>
          <a:srcRect/>
          <a:stretch>
            <a:fillRect/>
          </a:stretch>
        </p:blipFill>
        <p:spPr bwMode="auto">
          <a:xfrm>
            <a:off x="2024042" y="2571744"/>
            <a:ext cx="5256996" cy="388561"/>
          </a:xfrm>
          <a:prstGeom prst="rect">
            <a:avLst/>
          </a:prstGeom>
          <a:noFill/>
          <a:ln w="9525">
            <a:noFill/>
            <a:miter lim="800000"/>
            <a:headEnd/>
            <a:tailEnd/>
          </a:ln>
          <a:effectLst/>
        </p:spPr>
      </p:pic>
      <p:pic>
        <p:nvPicPr>
          <p:cNvPr id="22533" name="Picture 5"/>
          <p:cNvPicPr>
            <a:picLocks noChangeAspect="1" noChangeArrowheads="1"/>
          </p:cNvPicPr>
          <p:nvPr/>
        </p:nvPicPr>
        <p:blipFill>
          <a:blip r:embed="rId4"/>
          <a:srcRect/>
          <a:stretch>
            <a:fillRect/>
          </a:stretch>
        </p:blipFill>
        <p:spPr bwMode="auto">
          <a:xfrm>
            <a:off x="881034" y="4286256"/>
            <a:ext cx="8143932" cy="428628"/>
          </a:xfrm>
          <a:prstGeom prst="rect">
            <a:avLst/>
          </a:prstGeom>
          <a:noFill/>
          <a:ln w="9525">
            <a:noFill/>
            <a:miter lim="800000"/>
            <a:headEnd/>
            <a:tailEnd/>
          </a:ln>
          <a:effectLst/>
        </p:spPr>
      </p:pic>
      <p:pic>
        <p:nvPicPr>
          <p:cNvPr id="22534" name="Picture 6"/>
          <p:cNvPicPr>
            <a:picLocks noChangeAspect="1" noChangeArrowheads="1"/>
          </p:cNvPicPr>
          <p:nvPr/>
        </p:nvPicPr>
        <p:blipFill>
          <a:blip r:embed="rId5"/>
          <a:srcRect/>
          <a:stretch>
            <a:fillRect/>
          </a:stretch>
        </p:blipFill>
        <p:spPr bwMode="auto">
          <a:xfrm>
            <a:off x="881033" y="5429264"/>
            <a:ext cx="3420451" cy="64294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r>
              <a:rPr lang="fa-IR" sz="3200" dirty="0" smtClean="0">
                <a:cs typeface="B Titr" pitchFamily="2" charset="-78"/>
              </a:rPr>
              <a:t> صفحه </a:t>
            </a:r>
            <a:r>
              <a:rPr lang="en-US" sz="3200" dirty="0" smtClean="0">
                <a:cs typeface="B Titr" pitchFamily="2" charset="-78"/>
              </a:rPr>
              <a:t>General</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dirty="0" smtClean="0">
                <a:cs typeface="B Zar" pitchFamily="2" charset="-78"/>
              </a:rPr>
              <a:t>صفحه </a:t>
            </a:r>
            <a:r>
              <a:rPr lang="en-US" dirty="0" smtClean="0">
                <a:cs typeface="B Zar" pitchFamily="2" charset="-78"/>
              </a:rPr>
              <a:t>General</a:t>
            </a:r>
            <a:r>
              <a:rPr lang="fa-IR" dirty="0" smtClean="0">
                <a:cs typeface="B Zar" pitchFamily="2" charset="-78"/>
              </a:rPr>
              <a:t> مشخصات اصلی پایگاه داده را مشخص می کند که عبارتند از:</a:t>
            </a:r>
          </a:p>
          <a:p>
            <a:pPr marL="624078" indent="-514350" algn="just">
              <a:buFont typeface="+mj-lt"/>
              <a:buAutoNum type="arabicPeriod" startAt="3"/>
            </a:pPr>
            <a:r>
              <a:rPr lang="fa-IR" dirty="0" smtClean="0">
                <a:cs typeface="B Zar" pitchFamily="2" charset="-78"/>
              </a:rPr>
              <a:t>در قسمت </a:t>
            </a:r>
            <a:r>
              <a:rPr lang="en-US" dirty="0" smtClean="0">
                <a:cs typeface="B Zar" pitchFamily="2" charset="-78"/>
              </a:rPr>
              <a:t>Database files</a:t>
            </a:r>
            <a:r>
              <a:rPr lang="fa-IR" dirty="0" smtClean="0">
                <a:cs typeface="B Zar" pitchFamily="2" charset="-78"/>
              </a:rPr>
              <a:t> ليست فايلهاي مربوط به اين پايگاه داده نمايش داده مي‌شود. بصورت پيش فرض دو فايل ايجاد شده است. يک فايل مخصوص اطلاعات موجود در پايگاه داده که با پسوند </a:t>
            </a:r>
            <a:r>
              <a:rPr lang="en-US" dirty="0" smtClean="0">
                <a:cs typeface="B Zar" pitchFamily="2" charset="-78"/>
              </a:rPr>
              <a:t>mdf</a:t>
            </a:r>
            <a:r>
              <a:rPr lang="fa-IR" dirty="0" smtClean="0">
                <a:cs typeface="B Zar" pitchFamily="2" charset="-78"/>
              </a:rPr>
              <a:t> ذخيره مي‌شود و يک فايل جهت ذخيره ثبت رويدادهاي مختلف (فايل </a:t>
            </a:r>
            <a:r>
              <a:rPr lang="en-US" dirty="0" smtClean="0">
                <a:cs typeface="B Zar" pitchFamily="2" charset="-78"/>
              </a:rPr>
              <a:t>Log</a:t>
            </a:r>
            <a:r>
              <a:rPr lang="fa-IR" dirty="0" smtClean="0">
                <a:cs typeface="B Zar" pitchFamily="2" charset="-78"/>
              </a:rPr>
              <a:t>) که با پسوند </a:t>
            </a:r>
            <a:r>
              <a:rPr lang="en-US" dirty="0" smtClean="0">
                <a:cs typeface="B Zar" pitchFamily="2" charset="-78"/>
              </a:rPr>
              <a:t>ldf</a:t>
            </a:r>
            <a:r>
              <a:rPr lang="fa-IR" dirty="0" smtClean="0">
                <a:cs typeface="B Zar" pitchFamily="2" charset="-78"/>
              </a:rPr>
              <a:t> ذخيره مي‌شود. با استفاده از دو دکمه </a:t>
            </a:r>
            <a:r>
              <a:rPr lang="en-US" dirty="0" smtClean="0">
                <a:cs typeface="B Zar" pitchFamily="2" charset="-78"/>
              </a:rPr>
              <a:t>Add</a:t>
            </a:r>
            <a:r>
              <a:rPr lang="fa-IR" dirty="0" smtClean="0">
                <a:cs typeface="B Zar" pitchFamily="2" charset="-78"/>
              </a:rPr>
              <a:t> و </a:t>
            </a:r>
            <a:r>
              <a:rPr lang="en-US" dirty="0" smtClean="0">
                <a:cs typeface="B Zar" pitchFamily="2" charset="-78"/>
              </a:rPr>
              <a:t>Remove</a:t>
            </a:r>
            <a:r>
              <a:rPr lang="fa-IR" dirty="0" smtClean="0">
                <a:cs typeface="B Zar" pitchFamily="2" charset="-78"/>
              </a:rPr>
              <a:t> که در پايين پنجره قرار دارند مي‌توانيد فايلهاي جديدي به پايگاه داده اضافه يا حذف نمائيد.</a:t>
            </a:r>
          </a:p>
          <a:p>
            <a:pPr marL="624078" indent="-514350" algn="just">
              <a:buFont typeface="+mj-lt"/>
              <a:buAutoNum type="arabicPeriod" startAt="3"/>
            </a:pPr>
            <a:endParaRPr lang="fa-IR" sz="32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7</a:t>
            </a:fld>
            <a:endParaRPr lang="fa-IR" sz="2800" b="1" dirty="0">
              <a:solidFill>
                <a:schemeClr val="tx1"/>
              </a:solidFill>
            </a:endParaRPr>
          </a:p>
        </p:txBody>
      </p:sp>
      <p:pic>
        <p:nvPicPr>
          <p:cNvPr id="23554" name="Picture 2"/>
          <p:cNvPicPr>
            <a:picLocks noChangeAspect="1" noChangeArrowheads="1"/>
          </p:cNvPicPr>
          <p:nvPr/>
        </p:nvPicPr>
        <p:blipFill>
          <a:blip r:embed="rId3"/>
          <a:srcRect/>
          <a:stretch>
            <a:fillRect/>
          </a:stretch>
        </p:blipFill>
        <p:spPr bwMode="auto">
          <a:xfrm>
            <a:off x="452406" y="4214818"/>
            <a:ext cx="8786874" cy="157163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r>
              <a:rPr lang="fa-IR" sz="3200" dirty="0" smtClean="0">
                <a:cs typeface="B Titr" pitchFamily="2" charset="-78"/>
              </a:rPr>
              <a:t> صفحه </a:t>
            </a:r>
            <a:r>
              <a:rPr lang="en-US" sz="3200" dirty="0" smtClean="0">
                <a:cs typeface="B Titr" pitchFamily="2" charset="-78"/>
              </a:rPr>
              <a:t>General</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a:bodyPr>
          <a:lstStyle/>
          <a:p>
            <a:pPr marL="624078" indent="-514350" algn="just"/>
            <a:r>
              <a:rPr lang="fa-IR" sz="2400" dirty="0" smtClean="0">
                <a:cs typeface="B Zar" pitchFamily="2" charset="-78"/>
              </a:rPr>
              <a:t>هر یک از مشخصه های فایل ها برای تنظیم شرایط یک فایل باید بررسی شود این مشخصه ها عبارتند از:</a:t>
            </a:r>
          </a:p>
          <a:p>
            <a:pPr marL="624078" indent="-514350" algn="just"/>
            <a:endParaRPr lang="fa-IR" sz="2400" dirty="0" smtClean="0">
              <a:cs typeface="B Zar" pitchFamily="2" charset="-78"/>
            </a:endParaRPr>
          </a:p>
          <a:p>
            <a:pPr marL="624078" indent="-514350" algn="just"/>
            <a:endParaRPr lang="fa-IR" sz="2400" dirty="0" smtClean="0">
              <a:cs typeface="B Zar" pitchFamily="2" charset="-78"/>
            </a:endParaRPr>
          </a:p>
          <a:p>
            <a:pPr marL="624078" indent="-514350" algn="just"/>
            <a:r>
              <a:rPr lang="en-US" sz="2400" dirty="0" smtClean="0">
                <a:cs typeface="B Zar" pitchFamily="2" charset="-78"/>
              </a:rPr>
              <a:t>Logical Name</a:t>
            </a:r>
            <a:r>
              <a:rPr lang="fa-IR" sz="2400" dirty="0" smtClean="0">
                <a:cs typeface="B Zar" pitchFamily="2" charset="-78"/>
              </a:rPr>
              <a:t>: نام منطقی فایل</a:t>
            </a:r>
          </a:p>
          <a:p>
            <a:pPr marL="624078" indent="-514350" algn="just"/>
            <a:r>
              <a:rPr lang="en-US" sz="2400" dirty="0" smtClean="0">
                <a:cs typeface="B Zar" pitchFamily="2" charset="-78"/>
              </a:rPr>
              <a:t>File type</a:t>
            </a:r>
            <a:r>
              <a:rPr lang="fa-IR" sz="2400" dirty="0" smtClean="0">
                <a:cs typeface="B Zar" pitchFamily="2" charset="-78"/>
              </a:rPr>
              <a:t>: نوع فایل</a:t>
            </a:r>
          </a:p>
          <a:p>
            <a:pPr marL="624078" indent="-514350" algn="just"/>
            <a:r>
              <a:rPr lang="en-US" sz="2400" dirty="0" smtClean="0">
                <a:cs typeface="B Zar" pitchFamily="2" charset="-78"/>
              </a:rPr>
              <a:t>FileGroup</a:t>
            </a:r>
            <a:r>
              <a:rPr lang="fa-IR" sz="2400" dirty="0" smtClean="0">
                <a:cs typeface="B Zar" pitchFamily="2" charset="-78"/>
              </a:rPr>
              <a:t>: گروه فایلی</a:t>
            </a:r>
          </a:p>
          <a:p>
            <a:pPr marL="624078" indent="-514350" algn="just"/>
            <a:r>
              <a:rPr lang="en-US" sz="2400" dirty="0" smtClean="0">
                <a:cs typeface="B Zar" pitchFamily="2" charset="-78"/>
              </a:rPr>
              <a:t>Initial Size (MB)</a:t>
            </a:r>
            <a:r>
              <a:rPr lang="fa-IR" sz="2400" dirty="0" smtClean="0">
                <a:cs typeface="B Zar" pitchFamily="2" charset="-78"/>
              </a:rPr>
              <a:t>: میزان حجم اولیه فایل</a:t>
            </a:r>
          </a:p>
          <a:p>
            <a:pPr marL="624078" indent="-514350" algn="just"/>
            <a:r>
              <a:rPr lang="en-US" sz="2400" dirty="0" smtClean="0">
                <a:cs typeface="B Zar" pitchFamily="2" charset="-78"/>
              </a:rPr>
              <a:t>Autogrowth</a:t>
            </a:r>
            <a:r>
              <a:rPr lang="fa-IR" sz="2400" dirty="0" smtClean="0">
                <a:cs typeface="B Zar" pitchFamily="2" charset="-78"/>
              </a:rPr>
              <a:t>: میزان حد رشد خودکار فایل</a:t>
            </a:r>
          </a:p>
          <a:p>
            <a:pPr marL="624078" indent="-514350" algn="just"/>
            <a:r>
              <a:rPr lang="en-US" sz="2400" dirty="0" smtClean="0">
                <a:cs typeface="B Zar" pitchFamily="2" charset="-78"/>
              </a:rPr>
              <a:t>Path</a:t>
            </a:r>
            <a:r>
              <a:rPr lang="fa-IR" sz="2400" dirty="0" smtClean="0">
                <a:cs typeface="B Zar" pitchFamily="2" charset="-78"/>
              </a:rPr>
              <a:t>: مسیر ذخیره فایل</a:t>
            </a:r>
          </a:p>
          <a:p>
            <a:pPr marL="624078" indent="-514350" algn="just"/>
            <a:r>
              <a:rPr lang="en-US" sz="2400" dirty="0" smtClean="0">
                <a:cs typeface="B Zar" pitchFamily="2" charset="-78"/>
              </a:rPr>
              <a:t>File Name</a:t>
            </a:r>
            <a:r>
              <a:rPr lang="fa-IR" sz="2400" dirty="0" smtClean="0">
                <a:cs typeface="B Zar" pitchFamily="2" charset="-78"/>
              </a:rPr>
              <a:t>: نام اصلی فایل</a:t>
            </a:r>
          </a:p>
          <a:p>
            <a:pPr marL="624078" indent="-514350" algn="just">
              <a:buFont typeface="+mj-lt"/>
              <a:buAutoNum type="arabicPeriod" startAt="3"/>
            </a:pPr>
            <a:endParaRPr lang="fa-IR"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8</a:t>
            </a:fld>
            <a:endParaRPr lang="fa-IR" sz="2800" b="1" dirty="0">
              <a:solidFill>
                <a:schemeClr val="tx1"/>
              </a:solidFill>
            </a:endParaRPr>
          </a:p>
        </p:txBody>
      </p:sp>
      <p:pic>
        <p:nvPicPr>
          <p:cNvPr id="24578" name="Picture 2"/>
          <p:cNvPicPr>
            <a:picLocks noChangeAspect="1" noChangeArrowheads="1"/>
          </p:cNvPicPr>
          <p:nvPr/>
        </p:nvPicPr>
        <p:blipFill>
          <a:blip r:embed="rId3"/>
          <a:srcRect/>
          <a:stretch>
            <a:fillRect/>
          </a:stretch>
        </p:blipFill>
        <p:spPr bwMode="auto">
          <a:xfrm>
            <a:off x="452406" y="2000240"/>
            <a:ext cx="8601522" cy="571504"/>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کادر محاوره </a:t>
            </a:r>
            <a:r>
              <a:rPr lang="en-US" sz="3200" dirty="0" smtClean="0">
                <a:cs typeface="B Titr" pitchFamily="2" charset="-78"/>
              </a:rPr>
              <a:t>New Database</a:t>
            </a:r>
            <a:r>
              <a:rPr lang="fa-IR" sz="3200" dirty="0" smtClean="0">
                <a:cs typeface="B Titr" pitchFamily="2" charset="-78"/>
              </a:rPr>
              <a:t> صفحه </a:t>
            </a:r>
            <a:r>
              <a:rPr lang="en-US" sz="3200" dirty="0" smtClean="0">
                <a:cs typeface="B Titr" pitchFamily="2" charset="-78"/>
              </a:rPr>
              <a:t>Options</a:t>
            </a:r>
            <a:endParaRPr lang="fa-IR" sz="3200" dirty="0">
              <a:cs typeface="B Titr" pitchFamily="2" charset="-78"/>
            </a:endParaRPr>
          </a:p>
        </p:txBody>
      </p:sp>
      <p:pic>
        <p:nvPicPr>
          <p:cNvPr id="6" name="Picture 5" descr="DB (1).png"/>
          <p:cNvPicPr>
            <a:picLocks noChangeAspect="1"/>
          </p:cNvPicPr>
          <p:nvPr/>
        </p:nvPicPr>
        <p:blipFill>
          <a:blip r:embed="rId2" cstate="email"/>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marL="624078" indent="-514350" algn="just"/>
            <a:r>
              <a:rPr lang="fa-IR" dirty="0" smtClean="0">
                <a:cs typeface="B Zar" pitchFamily="2" charset="-78"/>
              </a:rPr>
              <a:t>با کليک بر روي گزينه </a:t>
            </a:r>
            <a:r>
              <a:rPr lang="en-US" dirty="0" smtClean="0">
                <a:cs typeface="B Zar" pitchFamily="2" charset="-78"/>
              </a:rPr>
              <a:t>Options</a:t>
            </a:r>
            <a:r>
              <a:rPr lang="fa-IR" dirty="0" smtClean="0">
                <a:cs typeface="B Zar" pitchFamily="2" charset="-78"/>
              </a:rPr>
              <a:t> مي‌توانيد تنظيمات مختلفي را تغيير دهيد. که عبارتند از:</a:t>
            </a:r>
          </a:p>
          <a:p>
            <a:pPr marL="624078" indent="-514350" algn="just">
              <a:buFont typeface="+mj-lt"/>
              <a:buAutoNum type="arabicPeriod"/>
            </a:pPr>
            <a:r>
              <a:rPr lang="en-US" dirty="0" smtClean="0">
                <a:cs typeface="B Zar" pitchFamily="2" charset="-78"/>
              </a:rPr>
              <a:t>Collation</a:t>
            </a:r>
            <a:r>
              <a:rPr lang="fa-IR" dirty="0" smtClean="0">
                <a:cs typeface="B Zar" pitchFamily="2" charset="-78"/>
              </a:rPr>
              <a:t>: الگوی مرتب سازی اطلاعات داخل جداول و ایندکس ها را </a:t>
            </a:r>
            <a:r>
              <a:rPr lang="en-US" dirty="0" smtClean="0">
                <a:cs typeface="B Zar" pitchFamily="2" charset="-78"/>
              </a:rPr>
              <a:t>Collation</a:t>
            </a:r>
            <a:r>
              <a:rPr lang="fa-IR" dirty="0" smtClean="0">
                <a:cs typeface="B Zar" pitchFamily="2" charset="-78"/>
              </a:rPr>
              <a:t> می نامند، از طریق </a:t>
            </a:r>
            <a:r>
              <a:rPr lang="en-US" dirty="0" smtClean="0">
                <a:cs typeface="B Zar" pitchFamily="2" charset="-78"/>
              </a:rPr>
              <a:t>Collation</a:t>
            </a:r>
            <a:r>
              <a:rPr lang="fa-IR" dirty="0" smtClean="0">
                <a:cs typeface="B Zar" pitchFamily="2" charset="-78"/>
              </a:rPr>
              <a:t> موجود در </a:t>
            </a:r>
            <a:r>
              <a:rPr lang="en-US" dirty="0" smtClean="0">
                <a:cs typeface="B Zar" pitchFamily="2" charset="-78"/>
              </a:rPr>
              <a:t>SQL Server</a:t>
            </a:r>
            <a:r>
              <a:rPr lang="fa-IR" dirty="0" smtClean="0">
                <a:cs typeface="B Zar" pitchFamily="2" charset="-78"/>
              </a:rPr>
              <a:t> و یا براساس زبان پیش فرض ویندوز قابل انتخاب و انجام است . در این گزینه می توان نوع کدینگ پیش فرض پایگاه داده را مشخص کرد. منظور از کدینگ سازگاری پایگاه داده با کرکترها و داده های یک زبان خاص از لحاظ مرتب سازی و نمایش کرکترها می باشد مثلاً سازگاری با زبان فارسی. مقدار پیش فرض این مشخصه </a:t>
            </a:r>
            <a:r>
              <a:rPr lang="en-US" dirty="0" smtClean="0">
                <a:cs typeface="B Zar" pitchFamily="2" charset="-78"/>
              </a:rPr>
              <a:t>Server Default</a:t>
            </a:r>
            <a:r>
              <a:rPr lang="fa-IR" dirty="0" smtClean="0">
                <a:cs typeface="B Zar" pitchFamily="2" charset="-78"/>
              </a:rPr>
              <a:t> می باشد که اصولاً باید زبان انگلیسی باشد.</a:t>
            </a:r>
          </a:p>
          <a:p>
            <a:pPr marL="624078" indent="-514350" algn="just">
              <a:buFont typeface="+mj-lt"/>
              <a:buAutoNum type="arabicPeriod"/>
            </a:pPr>
            <a:endParaRPr lang="fa-IR" dirty="0" smtClean="0">
              <a:cs typeface="B Zar" pitchFamily="2" charset="-78"/>
            </a:endParaRPr>
          </a:p>
          <a:p>
            <a:pPr marL="624078" indent="-514350" algn="just">
              <a:buFont typeface="+mj-lt"/>
              <a:buAutoNum type="arabicPeriod"/>
            </a:pPr>
            <a:endParaRPr lang="fa-IR"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ساخت و مدیریت پایگاه داده در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9</a:t>
            </a:fld>
            <a:endParaRPr lang="fa-IR" sz="2800" b="1" dirty="0">
              <a:solidFill>
                <a:schemeClr val="tx1"/>
              </a:solidFill>
            </a:endParaRPr>
          </a:p>
        </p:txBody>
      </p:sp>
      <p:pic>
        <p:nvPicPr>
          <p:cNvPr id="1026" name="Picture 2"/>
          <p:cNvPicPr>
            <a:picLocks noChangeAspect="1" noChangeArrowheads="1"/>
          </p:cNvPicPr>
          <p:nvPr/>
        </p:nvPicPr>
        <p:blipFill>
          <a:blip r:embed="rId3"/>
          <a:srcRect/>
          <a:stretch>
            <a:fillRect/>
          </a:stretch>
        </p:blipFill>
        <p:spPr bwMode="auto">
          <a:xfrm>
            <a:off x="345249" y="5286388"/>
            <a:ext cx="9215502" cy="442455"/>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lnDef>
      <a:spPr>
        <a:ln w="19050">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2554</TotalTime>
  <Words>1334</Words>
  <Application>Microsoft Office PowerPoint</Application>
  <PresentationFormat>A4 Paper (210x297 mm)</PresentationFormat>
  <Paragraphs>95</Paragraphs>
  <Slides>13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vt:lpstr>
      <vt:lpstr>B Nazanin</vt:lpstr>
      <vt:lpstr>B Titr</vt:lpstr>
      <vt:lpstr>B Yekan</vt:lpstr>
      <vt:lpstr>B Zar</vt:lpstr>
      <vt:lpstr>Calibri</vt:lpstr>
      <vt:lpstr>Georgia</vt:lpstr>
      <vt:lpstr>Trebuchet MS</vt:lpstr>
      <vt:lpstr>Wingdings 2</vt:lpstr>
      <vt:lpstr>Urban</vt:lpstr>
      <vt:lpstr>آزمایشگاه پایگاه داده ها ساخت و مدیریت پایگاه داده در SQL Server</vt:lpstr>
      <vt:lpstr>توضیحاتی پیرامون پایگاه های داده سیستمی</vt:lpstr>
      <vt:lpstr>ساخت پایگاه داده در یک سرور</vt:lpstr>
      <vt:lpstr>PowerPoint Presentation</vt:lpstr>
      <vt:lpstr>ساخت پایگاه داده در یک سرور</vt:lpstr>
      <vt:lpstr>کادر محاوره New Database صفحه General</vt:lpstr>
      <vt:lpstr>کادر محاوره New Database صفحه General</vt:lpstr>
      <vt:lpstr>کادر محاوره New Database صفحه General</vt:lpstr>
      <vt:lpstr>کادر محاوره New Database صفحه Options</vt:lpstr>
      <vt:lpstr>کادر محاوره New Database صفحه Options</vt:lpstr>
      <vt:lpstr>کادر محاوره New Database صفحه Options</vt:lpstr>
      <vt:lpstr>کادر محاوره New Database صفحه Filegroups</vt:lpstr>
      <vt:lpstr>کادر محاوره New Database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آزمایشگاه پایگاه داده ها ساخت و مدیریت پایگاه داده در SQL Server</dc:title>
  <cp:lastModifiedBy>Moorche</cp:lastModifiedBy>
  <cp:revision>3</cp:revision>
  <dcterms:created xsi:type="dcterms:W3CDTF">2012-02-22T06:29:24Z</dcterms:created>
  <dcterms:modified xsi:type="dcterms:W3CDTF">2017-02-16T00:44:21Z</dcterms:modified>
</cp:coreProperties>
</file>