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tl="1" saveSubsetFonts="1">
  <p:sldMasterIdLst>
    <p:sldMasterId id="2147483816" r:id="rId1"/>
  </p:sldMasterIdLst>
  <p:notesMasterIdLst>
    <p:notesMasterId r:id="rId31"/>
  </p:notesMasterIdLst>
  <p:handoutMasterIdLst>
    <p:handoutMasterId r:id="rId32"/>
  </p:handoutMasterIdLst>
  <p:sldIdLst>
    <p:sldId id="297" r:id="rId2"/>
    <p:sldId id="277" r:id="rId3"/>
    <p:sldId id="326" r:id="rId4"/>
    <p:sldId id="323" r:id="rId5"/>
    <p:sldId id="324" r:id="rId6"/>
    <p:sldId id="328" r:id="rId7"/>
    <p:sldId id="327" r:id="rId8"/>
    <p:sldId id="329" r:id="rId9"/>
    <p:sldId id="330" r:id="rId10"/>
    <p:sldId id="331" r:id="rId11"/>
    <p:sldId id="334" r:id="rId12"/>
    <p:sldId id="335" r:id="rId13"/>
    <p:sldId id="336" r:id="rId14"/>
    <p:sldId id="337" r:id="rId15"/>
    <p:sldId id="338" r:id="rId16"/>
    <p:sldId id="339" r:id="rId17"/>
    <p:sldId id="340" r:id="rId18"/>
    <p:sldId id="341" r:id="rId19"/>
    <p:sldId id="342" r:id="rId20"/>
    <p:sldId id="343" r:id="rId21"/>
    <p:sldId id="325" r:id="rId22"/>
    <p:sldId id="344" r:id="rId23"/>
    <p:sldId id="333" r:id="rId24"/>
    <p:sldId id="346" r:id="rId25"/>
    <p:sldId id="345" r:id="rId26"/>
    <p:sldId id="332" r:id="rId27"/>
    <p:sldId id="351" r:id="rId28"/>
    <p:sldId id="347" r:id="rId29"/>
    <p:sldId id="348" r:id="rId30"/>
  </p:sldIdLst>
  <p:sldSz cx="9906000" cy="6858000" type="A4"/>
  <p:notesSz cx="9601200" cy="73152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4380"/>
    <p:restoredTop sz="94660"/>
  </p:normalViewPr>
  <p:slideViewPr>
    <p:cSldViewPr>
      <p:cViewPr varScale="1">
        <p:scale>
          <a:sx n="73" d="100"/>
          <a:sy n="73" d="100"/>
        </p:scale>
        <p:origin x="-1122" y="-102"/>
      </p:cViewPr>
      <p:guideLst>
        <p:guide orient="horz" pos="2160"/>
        <p:guide pos="312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5440680" y="0"/>
            <a:ext cx="4160520" cy="365760"/>
          </a:xfrm>
          <a:prstGeom prst="rect">
            <a:avLst/>
          </a:prstGeom>
        </p:spPr>
        <p:txBody>
          <a:bodyPr vert="horz" lIns="96661" tIns="48331" rIns="96661" bIns="48331" rtlCol="1"/>
          <a:lstStyle>
            <a:lvl1pPr algn="r">
              <a:defRPr sz="1300"/>
            </a:lvl1pPr>
          </a:lstStyle>
          <a:p>
            <a:endParaRPr lang="fa-IR"/>
          </a:p>
        </p:txBody>
      </p:sp>
      <p:sp>
        <p:nvSpPr>
          <p:cNvPr id="3" name="Date Placeholder 2"/>
          <p:cNvSpPr>
            <a:spLocks noGrp="1"/>
          </p:cNvSpPr>
          <p:nvPr>
            <p:ph type="dt" sz="quarter" idx="1"/>
          </p:nvPr>
        </p:nvSpPr>
        <p:spPr>
          <a:xfrm>
            <a:off x="2223" y="0"/>
            <a:ext cx="4160520" cy="365760"/>
          </a:xfrm>
          <a:prstGeom prst="rect">
            <a:avLst/>
          </a:prstGeom>
        </p:spPr>
        <p:txBody>
          <a:bodyPr vert="horz" lIns="96661" tIns="48331" rIns="96661" bIns="48331" rtlCol="1"/>
          <a:lstStyle>
            <a:lvl1pPr algn="l">
              <a:defRPr sz="1300"/>
            </a:lvl1pPr>
          </a:lstStyle>
          <a:p>
            <a:fld id="{9EC0C5EB-9497-423C-A9CF-BA1131CAF47D}" type="datetimeFigureOut">
              <a:rPr lang="fa-IR" smtClean="0"/>
              <a:pPr/>
              <a:t>02/29/1441</a:t>
            </a:fld>
            <a:endParaRPr lang="fa-IR"/>
          </a:p>
        </p:txBody>
      </p:sp>
      <p:sp>
        <p:nvSpPr>
          <p:cNvPr id="4" name="Footer Placeholder 3"/>
          <p:cNvSpPr>
            <a:spLocks noGrp="1"/>
          </p:cNvSpPr>
          <p:nvPr>
            <p:ph type="ftr" sz="quarter" idx="2"/>
          </p:nvPr>
        </p:nvSpPr>
        <p:spPr>
          <a:xfrm>
            <a:off x="5440680" y="6948171"/>
            <a:ext cx="4160520" cy="365760"/>
          </a:xfrm>
          <a:prstGeom prst="rect">
            <a:avLst/>
          </a:prstGeom>
        </p:spPr>
        <p:txBody>
          <a:bodyPr vert="horz" lIns="96661" tIns="48331" rIns="96661" bIns="48331" rtlCol="1" anchor="b"/>
          <a:lstStyle>
            <a:lvl1pPr algn="r">
              <a:defRPr sz="1300"/>
            </a:lvl1pPr>
          </a:lstStyle>
          <a:p>
            <a:endParaRPr lang="fa-IR"/>
          </a:p>
        </p:txBody>
      </p:sp>
      <p:sp>
        <p:nvSpPr>
          <p:cNvPr id="5" name="Slide Number Placeholder 4"/>
          <p:cNvSpPr>
            <a:spLocks noGrp="1"/>
          </p:cNvSpPr>
          <p:nvPr>
            <p:ph type="sldNum" sz="quarter" idx="3"/>
          </p:nvPr>
        </p:nvSpPr>
        <p:spPr>
          <a:xfrm>
            <a:off x="2223" y="6948171"/>
            <a:ext cx="4160520" cy="365760"/>
          </a:xfrm>
          <a:prstGeom prst="rect">
            <a:avLst/>
          </a:prstGeom>
        </p:spPr>
        <p:txBody>
          <a:bodyPr vert="horz" lIns="96661" tIns="48331" rIns="96661" bIns="48331" rtlCol="1" anchor="b"/>
          <a:lstStyle>
            <a:lvl1pPr algn="l">
              <a:defRPr sz="1300"/>
            </a:lvl1pPr>
          </a:lstStyle>
          <a:p>
            <a:fld id="{B700C38B-861B-4E38-A648-B6814170F547}" type="slidenum">
              <a:rPr lang="fa-IR" smtClean="0"/>
              <a:pPr/>
              <a:t>‹#›</a:t>
            </a:fld>
            <a:endParaRPr lang="fa-IR"/>
          </a:p>
        </p:txBody>
      </p:sp>
    </p:spTree>
    <p:extLst>
      <p:ext uri="{BB962C8B-B14F-4D97-AF65-F5344CB8AC3E}">
        <p14:creationId xmlns:p14="http://schemas.microsoft.com/office/powerpoint/2010/main" val="35583063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5440680" y="0"/>
            <a:ext cx="4160520" cy="365760"/>
          </a:xfrm>
          <a:prstGeom prst="rect">
            <a:avLst/>
          </a:prstGeom>
        </p:spPr>
        <p:txBody>
          <a:bodyPr vert="horz" lIns="96661" tIns="48331" rIns="96661" bIns="48331" rtlCol="1"/>
          <a:lstStyle>
            <a:lvl1pPr algn="r">
              <a:defRPr sz="1300"/>
            </a:lvl1pPr>
          </a:lstStyle>
          <a:p>
            <a:endParaRPr lang="fa-IR"/>
          </a:p>
        </p:txBody>
      </p:sp>
      <p:sp>
        <p:nvSpPr>
          <p:cNvPr id="3" name="Date Placeholder 2"/>
          <p:cNvSpPr>
            <a:spLocks noGrp="1"/>
          </p:cNvSpPr>
          <p:nvPr>
            <p:ph type="dt" idx="1"/>
          </p:nvPr>
        </p:nvSpPr>
        <p:spPr>
          <a:xfrm>
            <a:off x="2223" y="0"/>
            <a:ext cx="4160520" cy="365760"/>
          </a:xfrm>
          <a:prstGeom prst="rect">
            <a:avLst/>
          </a:prstGeom>
        </p:spPr>
        <p:txBody>
          <a:bodyPr vert="horz" lIns="96661" tIns="48331" rIns="96661" bIns="48331" rtlCol="1"/>
          <a:lstStyle>
            <a:lvl1pPr algn="l">
              <a:defRPr sz="1300"/>
            </a:lvl1pPr>
          </a:lstStyle>
          <a:p>
            <a:fld id="{4E50E559-7E2C-4BB1-B7F6-57943075ECA0}" type="datetimeFigureOut">
              <a:rPr lang="fa-IR" smtClean="0"/>
              <a:pPr/>
              <a:t>02/29/1441</a:t>
            </a:fld>
            <a:endParaRPr lang="fa-IR"/>
          </a:p>
        </p:txBody>
      </p:sp>
      <p:sp>
        <p:nvSpPr>
          <p:cNvPr id="4" name="Slide Image Placeholder 3"/>
          <p:cNvSpPr>
            <a:spLocks noGrp="1" noRot="1" noChangeAspect="1"/>
          </p:cNvSpPr>
          <p:nvPr>
            <p:ph type="sldImg" idx="2"/>
          </p:nvPr>
        </p:nvSpPr>
        <p:spPr>
          <a:xfrm>
            <a:off x="2819400" y="549275"/>
            <a:ext cx="3962400" cy="2743200"/>
          </a:xfrm>
          <a:prstGeom prst="rect">
            <a:avLst/>
          </a:prstGeom>
          <a:noFill/>
          <a:ln w="12700">
            <a:solidFill>
              <a:prstClr val="black"/>
            </a:solidFill>
          </a:ln>
        </p:spPr>
        <p:txBody>
          <a:bodyPr vert="horz" lIns="96661" tIns="48331" rIns="96661" bIns="48331" rtlCol="1" anchor="ctr"/>
          <a:lstStyle/>
          <a:p>
            <a:endParaRPr lang="fa-IR"/>
          </a:p>
        </p:txBody>
      </p:sp>
      <p:sp>
        <p:nvSpPr>
          <p:cNvPr id="5" name="Notes Placeholder 4"/>
          <p:cNvSpPr>
            <a:spLocks noGrp="1"/>
          </p:cNvSpPr>
          <p:nvPr>
            <p:ph type="body" sz="quarter" idx="3"/>
          </p:nvPr>
        </p:nvSpPr>
        <p:spPr>
          <a:xfrm>
            <a:off x="960120" y="3474720"/>
            <a:ext cx="7680960" cy="3291840"/>
          </a:xfrm>
          <a:prstGeom prst="rect">
            <a:avLst/>
          </a:prstGeom>
        </p:spPr>
        <p:txBody>
          <a:bodyPr vert="horz" lIns="96661" tIns="48331" rIns="96661" bIns="48331"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5440680" y="6948171"/>
            <a:ext cx="4160520" cy="365760"/>
          </a:xfrm>
          <a:prstGeom prst="rect">
            <a:avLst/>
          </a:prstGeom>
        </p:spPr>
        <p:txBody>
          <a:bodyPr vert="horz" lIns="96661" tIns="48331" rIns="96661" bIns="48331" rtlCol="1" anchor="b"/>
          <a:lstStyle>
            <a:lvl1pPr algn="r">
              <a:defRPr sz="1300"/>
            </a:lvl1pPr>
          </a:lstStyle>
          <a:p>
            <a:endParaRPr lang="fa-IR"/>
          </a:p>
        </p:txBody>
      </p:sp>
      <p:sp>
        <p:nvSpPr>
          <p:cNvPr id="7" name="Slide Number Placeholder 6"/>
          <p:cNvSpPr>
            <a:spLocks noGrp="1"/>
          </p:cNvSpPr>
          <p:nvPr>
            <p:ph type="sldNum" sz="quarter" idx="5"/>
          </p:nvPr>
        </p:nvSpPr>
        <p:spPr>
          <a:xfrm>
            <a:off x="2223" y="6948171"/>
            <a:ext cx="4160520" cy="365760"/>
          </a:xfrm>
          <a:prstGeom prst="rect">
            <a:avLst/>
          </a:prstGeom>
        </p:spPr>
        <p:txBody>
          <a:bodyPr vert="horz" lIns="96661" tIns="48331" rIns="96661" bIns="48331" rtlCol="1" anchor="b"/>
          <a:lstStyle>
            <a:lvl1pPr algn="l">
              <a:defRPr sz="1300"/>
            </a:lvl1pPr>
          </a:lstStyle>
          <a:p>
            <a:fld id="{D1F8D047-F0BC-489A-801E-1C8BCFA2790B}" type="slidenum">
              <a:rPr lang="fa-IR" smtClean="0"/>
              <a:pPr/>
              <a:t>‹#›</a:t>
            </a:fld>
            <a:endParaRPr lang="fa-IR"/>
          </a:p>
        </p:txBody>
      </p:sp>
    </p:spTree>
    <p:extLst>
      <p:ext uri="{BB962C8B-B14F-4D97-AF65-F5344CB8AC3E}">
        <p14:creationId xmlns:p14="http://schemas.microsoft.com/office/powerpoint/2010/main" val="1501621647"/>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19400" y="549275"/>
            <a:ext cx="3962400" cy="2743200"/>
          </a:xfrm>
        </p:spPr>
      </p:sp>
      <p:sp>
        <p:nvSpPr>
          <p:cNvPr id="3" name="Notes Placeholder 2"/>
          <p:cNvSpPr>
            <a:spLocks noGrp="1"/>
          </p:cNvSpPr>
          <p:nvPr>
            <p:ph type="body" idx="1"/>
          </p:nvPr>
        </p:nvSpPr>
        <p:spPr/>
        <p:txBody>
          <a:bodyPr>
            <a:normAutofit/>
          </a:bodyPr>
          <a:lstStyle/>
          <a:p>
            <a:endParaRPr lang="fa-IR"/>
          </a:p>
        </p:txBody>
      </p:sp>
      <p:sp>
        <p:nvSpPr>
          <p:cNvPr id="4" name="Slide Number Placeholder 3"/>
          <p:cNvSpPr>
            <a:spLocks noGrp="1"/>
          </p:cNvSpPr>
          <p:nvPr>
            <p:ph type="sldNum" sz="quarter" idx="10"/>
          </p:nvPr>
        </p:nvSpPr>
        <p:spPr/>
        <p:txBody>
          <a:bodyPr/>
          <a:lstStyle/>
          <a:p>
            <a:fld id="{D1F8D047-F0BC-489A-801E-1C8BCFA2790B}" type="slidenum">
              <a:rPr lang="fa-IR" smtClean="0"/>
              <a:pPr/>
              <a:t>1</a:t>
            </a:fld>
            <a:endParaRPr lang="fa-I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861031" y="3810001"/>
            <a:ext cx="4044971"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861051" y="3897010"/>
            <a:ext cx="404495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861051" y="4115167"/>
            <a:ext cx="404495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861050" y="4164403"/>
            <a:ext cx="212979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861050" y="4199572"/>
            <a:ext cx="212979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861050" y="3962400"/>
            <a:ext cx="331851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991216" y="4060983"/>
            <a:ext cx="173355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9906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 y="3675528"/>
            <a:ext cx="9906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948555" y="3643090"/>
            <a:ext cx="2957446"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906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95300" y="2401888"/>
            <a:ext cx="9163050" cy="1470025"/>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495300" y="3899938"/>
            <a:ext cx="536575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264400" y="4206240"/>
            <a:ext cx="1040130" cy="457200"/>
          </a:xfrm>
        </p:spPr>
        <p:txBody>
          <a:bodyPr/>
          <a:lstStyle/>
          <a:p>
            <a:fld id="{A1D57C6A-E28B-41AD-8548-E596BD314C19}" type="datetime8">
              <a:rPr lang="fa-IR" smtClean="0"/>
              <a:pPr/>
              <a:t>اکتبر 28، 19</a:t>
            </a:fld>
            <a:endParaRPr lang="fa-IR"/>
          </a:p>
        </p:txBody>
      </p:sp>
      <p:sp>
        <p:nvSpPr>
          <p:cNvPr id="17" name="Footer Placeholder 16"/>
          <p:cNvSpPr>
            <a:spLocks noGrp="1"/>
          </p:cNvSpPr>
          <p:nvPr>
            <p:ph type="ftr" sz="quarter" idx="11"/>
          </p:nvPr>
        </p:nvSpPr>
        <p:spPr>
          <a:xfrm>
            <a:off x="5861050" y="4205288"/>
            <a:ext cx="1403350" cy="457200"/>
          </a:xfrm>
        </p:spPr>
        <p:txBody>
          <a:bodyPr/>
          <a:lstStyle/>
          <a:p>
            <a:r>
              <a:rPr lang="fa-IR" dirty="0" smtClean="0"/>
              <a:t>آزمایشگاه پایگاه داده ها -  آشنایی با </a:t>
            </a:r>
            <a:r>
              <a:rPr lang="en-US" dirty="0" smtClean="0"/>
              <a:t>SQL Server</a:t>
            </a:r>
            <a:endParaRPr lang="fa-IR" dirty="0"/>
          </a:p>
        </p:txBody>
      </p:sp>
      <p:sp>
        <p:nvSpPr>
          <p:cNvPr id="29" name="Slide Number Placeholder 28"/>
          <p:cNvSpPr>
            <a:spLocks noGrp="1"/>
          </p:cNvSpPr>
          <p:nvPr>
            <p:ph type="sldNum" sz="quarter" idx="12"/>
          </p:nvPr>
        </p:nvSpPr>
        <p:spPr>
          <a:xfrm>
            <a:off x="9013429" y="1136"/>
            <a:ext cx="810021" cy="365760"/>
          </a:xfrm>
        </p:spPr>
        <p:txBody>
          <a:bodyPr/>
          <a:lstStyle>
            <a:lvl1pPr algn="r">
              <a:defRPr sz="1800">
                <a:solidFill>
                  <a:schemeClr val="bg1"/>
                </a:solidFill>
              </a:defRPr>
            </a:lvl1pPr>
          </a:lstStyle>
          <a:p>
            <a:fld id="{E8DF37F9-CD82-4C8D-97DC-91C3A7A2F2BB}" type="slidenum">
              <a:rPr lang="fa-IR" smtClean="0"/>
              <a:pPr/>
              <a:t>‹#›</a:t>
            </a:fld>
            <a:endParaRPr lang="fa-I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9C0C4DB-A6E9-4842-8A99-1A90E78261B3}" type="datetime8">
              <a:rPr lang="fa-IR" smtClean="0"/>
              <a:pPr/>
              <a:t>اکتبر 28، 19</a:t>
            </a:fld>
            <a:endParaRPr lang="fa-IR"/>
          </a:p>
        </p:txBody>
      </p:sp>
      <p:sp>
        <p:nvSpPr>
          <p:cNvPr id="5" name="Footer Placeholder 4"/>
          <p:cNvSpPr>
            <a:spLocks noGrp="1"/>
          </p:cNvSpPr>
          <p:nvPr>
            <p:ph type="ftr" sz="quarter" idx="11"/>
          </p:nvPr>
        </p:nvSpPr>
        <p:spPr/>
        <p:txBody>
          <a:bodyPr/>
          <a:lstStyle/>
          <a:p>
            <a:r>
              <a:rPr lang="fa-IR" dirty="0" smtClean="0"/>
              <a:t>آزمایشگاه پایگاه داده ها -  آشنایی با </a:t>
            </a:r>
            <a:r>
              <a:rPr lang="en-US" dirty="0" smtClean="0"/>
              <a:t>SQL Server</a:t>
            </a:r>
            <a:endParaRPr lang="fa-IR" dirty="0"/>
          </a:p>
        </p:txBody>
      </p:sp>
      <p:sp>
        <p:nvSpPr>
          <p:cNvPr id="6" name="Slide Number Placeholder 5"/>
          <p:cNvSpPr>
            <a:spLocks noGrp="1"/>
          </p:cNvSpPr>
          <p:nvPr>
            <p:ph type="sldNum" sz="quarter" idx="12"/>
          </p:nvPr>
        </p:nvSpPr>
        <p:spPr/>
        <p:txBody>
          <a:bodyPr/>
          <a:lstStyle/>
          <a:p>
            <a:fld id="{E8DF37F9-CD82-4C8D-97DC-91C3A7A2F2BB}" type="slidenum">
              <a:rPr lang="fa-IR" smtClean="0"/>
              <a:pPr/>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46950" y="1143000"/>
            <a:ext cx="206375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95300" y="1143000"/>
            <a:ext cx="67691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3856B4C-A26E-4D2C-A0D1-B98F33E4ACF1}" type="datetime8">
              <a:rPr lang="fa-IR" smtClean="0"/>
              <a:pPr/>
              <a:t>اکتبر 28، 19</a:t>
            </a:fld>
            <a:endParaRPr lang="fa-IR"/>
          </a:p>
        </p:txBody>
      </p:sp>
      <p:sp>
        <p:nvSpPr>
          <p:cNvPr id="5" name="Footer Placeholder 4"/>
          <p:cNvSpPr>
            <a:spLocks noGrp="1"/>
          </p:cNvSpPr>
          <p:nvPr>
            <p:ph type="ftr" sz="quarter" idx="11"/>
          </p:nvPr>
        </p:nvSpPr>
        <p:spPr/>
        <p:txBody>
          <a:bodyPr/>
          <a:lstStyle/>
          <a:p>
            <a:r>
              <a:rPr lang="fa-IR" dirty="0" smtClean="0"/>
              <a:t>آزمایشگاه پایگاه داده ها -  آشنایی با </a:t>
            </a:r>
            <a:r>
              <a:rPr lang="en-US" dirty="0" smtClean="0"/>
              <a:t>SQL Server</a:t>
            </a:r>
            <a:endParaRPr lang="fa-IR" dirty="0"/>
          </a:p>
        </p:txBody>
      </p:sp>
      <p:sp>
        <p:nvSpPr>
          <p:cNvPr id="6" name="Slide Number Placeholder 5"/>
          <p:cNvSpPr>
            <a:spLocks noGrp="1"/>
          </p:cNvSpPr>
          <p:nvPr>
            <p:ph type="sldNum" sz="quarter" idx="12"/>
          </p:nvPr>
        </p:nvSpPr>
        <p:spPr/>
        <p:txBody>
          <a:bodyPr/>
          <a:lstStyle/>
          <a:p>
            <a:fld id="{E8DF37F9-CD82-4C8D-97DC-91C3A7A2F2BB}" type="slidenum">
              <a:rPr lang="fa-IR" smtClean="0"/>
              <a:pPr/>
              <a:t>‹#›</a:t>
            </a:fld>
            <a:endParaRPr lang="fa-I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3A6EC71-0439-483A-B871-FB78F166DB0E}" type="datetime8">
              <a:rPr lang="fa-IR" smtClean="0"/>
              <a:pPr/>
              <a:t>اکتبر 28، 19</a:t>
            </a:fld>
            <a:endParaRPr lang="fa-IR"/>
          </a:p>
        </p:txBody>
      </p:sp>
      <p:sp>
        <p:nvSpPr>
          <p:cNvPr id="5" name="Footer Placeholder 4"/>
          <p:cNvSpPr>
            <a:spLocks noGrp="1"/>
          </p:cNvSpPr>
          <p:nvPr>
            <p:ph type="ftr" sz="quarter" idx="11"/>
          </p:nvPr>
        </p:nvSpPr>
        <p:spPr/>
        <p:txBody>
          <a:bodyPr/>
          <a:lstStyle/>
          <a:p>
            <a:r>
              <a:rPr lang="fa-IR" dirty="0" smtClean="0"/>
              <a:t>آزمایشگاه پایگاه داده ها -  آشنایی با </a:t>
            </a:r>
            <a:r>
              <a:rPr lang="en-US" dirty="0" smtClean="0"/>
              <a:t>SQL Server</a:t>
            </a:r>
            <a:endParaRPr lang="fa-IR" dirty="0"/>
          </a:p>
        </p:txBody>
      </p:sp>
      <p:sp>
        <p:nvSpPr>
          <p:cNvPr id="6" name="Slide Number Placeholder 5"/>
          <p:cNvSpPr>
            <a:spLocks noGrp="1"/>
          </p:cNvSpPr>
          <p:nvPr>
            <p:ph type="sldNum" sz="quarter" idx="12"/>
          </p:nvPr>
        </p:nvSpPr>
        <p:spPr/>
        <p:txBody>
          <a:bodyPr/>
          <a:lstStyle/>
          <a:p>
            <a:fld id="{E8DF37F9-CD82-4C8D-97DC-91C3A7A2F2BB}" type="slidenum">
              <a:rPr lang="fa-IR" smtClean="0"/>
              <a:pPr/>
              <a:t>‹#›</a:t>
            </a:fld>
            <a:endParaRPr lang="fa-I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1981201"/>
            <a:ext cx="84201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82506" y="3367088"/>
            <a:ext cx="84201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A0FD8A24-93A3-4460-BF8D-72603F80319F}" type="datetime8">
              <a:rPr lang="fa-IR" smtClean="0"/>
              <a:pPr/>
              <a:t>اکتبر 28، 19</a:t>
            </a:fld>
            <a:endParaRPr lang="fa-IR"/>
          </a:p>
        </p:txBody>
      </p:sp>
      <p:sp>
        <p:nvSpPr>
          <p:cNvPr id="5" name="Footer Placeholder 4"/>
          <p:cNvSpPr>
            <a:spLocks noGrp="1"/>
          </p:cNvSpPr>
          <p:nvPr>
            <p:ph type="ftr" sz="quarter" idx="11"/>
          </p:nvPr>
        </p:nvSpPr>
        <p:spPr/>
        <p:txBody>
          <a:bodyPr/>
          <a:lstStyle/>
          <a:p>
            <a:r>
              <a:rPr lang="fa-IR" dirty="0" smtClean="0"/>
              <a:t>آزمایشگاه پایگاه داده ها -  آشنایی با </a:t>
            </a:r>
            <a:r>
              <a:rPr lang="en-US" dirty="0" smtClean="0"/>
              <a:t>SQL Server</a:t>
            </a:r>
            <a:endParaRPr lang="fa-IR" dirty="0"/>
          </a:p>
        </p:txBody>
      </p:sp>
      <p:sp>
        <p:nvSpPr>
          <p:cNvPr id="6" name="Slide Number Placeholder 5"/>
          <p:cNvSpPr>
            <a:spLocks noGrp="1"/>
          </p:cNvSpPr>
          <p:nvPr>
            <p:ph type="sldNum" sz="quarter" idx="12"/>
          </p:nvPr>
        </p:nvSpPr>
        <p:spPr/>
        <p:txBody>
          <a:bodyPr/>
          <a:lstStyle/>
          <a:p>
            <a:fld id="{E8DF37F9-CD82-4C8D-97DC-91C3A7A2F2BB}" type="slidenum">
              <a:rPr lang="fa-IR" smtClean="0"/>
              <a:pPr/>
              <a:t>‹#›</a:t>
            </a:fld>
            <a:endParaRPr lang="fa-I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95300" y="2249425"/>
            <a:ext cx="437515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035550" y="2249425"/>
            <a:ext cx="437515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A1BB5020-816A-4EC3-8978-9E6587658B08}" type="datetime8">
              <a:rPr lang="fa-IR" smtClean="0"/>
              <a:pPr/>
              <a:t>اکتبر 28، 19</a:t>
            </a:fld>
            <a:endParaRPr lang="fa-IR"/>
          </a:p>
        </p:txBody>
      </p:sp>
      <p:sp>
        <p:nvSpPr>
          <p:cNvPr id="6" name="Footer Placeholder 5"/>
          <p:cNvSpPr>
            <a:spLocks noGrp="1"/>
          </p:cNvSpPr>
          <p:nvPr>
            <p:ph type="ftr" sz="quarter" idx="11"/>
          </p:nvPr>
        </p:nvSpPr>
        <p:spPr/>
        <p:txBody>
          <a:bodyPr/>
          <a:lstStyle/>
          <a:p>
            <a:r>
              <a:rPr lang="fa-IR" dirty="0" smtClean="0"/>
              <a:t>آزمایشگاه پایگاه داده ها -  آشنایی با </a:t>
            </a:r>
            <a:r>
              <a:rPr lang="en-US" dirty="0" smtClean="0"/>
              <a:t>SQL Server</a:t>
            </a:r>
            <a:endParaRPr lang="fa-IR" dirty="0"/>
          </a:p>
        </p:txBody>
      </p:sp>
      <p:sp>
        <p:nvSpPr>
          <p:cNvPr id="7" name="Slide Number Placeholder 6"/>
          <p:cNvSpPr>
            <a:spLocks noGrp="1"/>
          </p:cNvSpPr>
          <p:nvPr>
            <p:ph type="sldNum" sz="quarter" idx="12"/>
          </p:nvPr>
        </p:nvSpPr>
        <p:spPr/>
        <p:txBody>
          <a:bodyPr/>
          <a:lstStyle/>
          <a:p>
            <a:fld id="{E8DF37F9-CD82-4C8D-97DC-91C3A7A2F2BB}" type="slidenum">
              <a:rPr lang="fa-IR" smtClean="0"/>
              <a:pPr/>
              <a:t>‹#›</a:t>
            </a:fld>
            <a:endParaRPr lang="fa-I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12750" y="1143000"/>
            <a:ext cx="9080500" cy="1069848"/>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12750" y="2244970"/>
            <a:ext cx="4378452"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5114661" y="2244970"/>
            <a:ext cx="4378590"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12750" y="2708519"/>
            <a:ext cx="4378452"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5111496" y="2708519"/>
            <a:ext cx="4378590"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fld id="{5A74CD16-1D60-4D33-9656-72B3B24679A9}" type="datetime8">
              <a:rPr lang="fa-IR" smtClean="0"/>
              <a:pPr/>
              <a:t>اکتبر 28، 19</a:t>
            </a:fld>
            <a:endParaRPr lang="fa-IR"/>
          </a:p>
        </p:txBody>
      </p:sp>
      <p:sp>
        <p:nvSpPr>
          <p:cNvPr id="27" name="Slide Number Placeholder 26"/>
          <p:cNvSpPr>
            <a:spLocks noGrp="1"/>
          </p:cNvSpPr>
          <p:nvPr>
            <p:ph type="sldNum" sz="quarter" idx="11"/>
          </p:nvPr>
        </p:nvSpPr>
        <p:spPr/>
        <p:txBody>
          <a:bodyPr rtlCol="0"/>
          <a:lstStyle/>
          <a:p>
            <a:fld id="{E8DF37F9-CD82-4C8D-97DC-91C3A7A2F2BB}" type="slidenum">
              <a:rPr lang="fa-IR" smtClean="0"/>
              <a:pPr/>
              <a:t>‹#›</a:t>
            </a:fld>
            <a:endParaRPr lang="fa-IR"/>
          </a:p>
        </p:txBody>
      </p:sp>
      <p:sp>
        <p:nvSpPr>
          <p:cNvPr id="28" name="Footer Placeholder 27"/>
          <p:cNvSpPr>
            <a:spLocks noGrp="1"/>
          </p:cNvSpPr>
          <p:nvPr>
            <p:ph type="ftr" sz="quarter" idx="12"/>
          </p:nvPr>
        </p:nvSpPr>
        <p:spPr/>
        <p:txBody>
          <a:bodyPr rtlCol="0"/>
          <a:lstStyle/>
          <a:p>
            <a:r>
              <a:rPr lang="fa-IR" dirty="0" smtClean="0"/>
              <a:t>آزمایشگاه پایگاه داده ها -  آشنایی با </a:t>
            </a:r>
            <a:r>
              <a:rPr lang="en-US" dirty="0" smtClean="0"/>
              <a:t>SQL Server</a:t>
            </a:r>
            <a:endParaRPr lang="fa-I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5300" y="1143000"/>
            <a:ext cx="8915400" cy="1069848"/>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7132320" y="612648"/>
            <a:ext cx="1037036" cy="457200"/>
          </a:xfrm>
        </p:spPr>
        <p:txBody>
          <a:bodyPr/>
          <a:lstStyle/>
          <a:p>
            <a:fld id="{DF2FDA93-4F18-448A-A2A4-F1DAA4B52CA1}" type="datetime8">
              <a:rPr lang="fa-IR" smtClean="0"/>
              <a:pPr/>
              <a:t>اکتبر 28، 19</a:t>
            </a:fld>
            <a:endParaRPr lang="fa-IR"/>
          </a:p>
        </p:txBody>
      </p:sp>
      <p:sp>
        <p:nvSpPr>
          <p:cNvPr id="4" name="Footer Placeholder 3"/>
          <p:cNvSpPr>
            <a:spLocks noGrp="1"/>
          </p:cNvSpPr>
          <p:nvPr>
            <p:ph type="ftr" sz="quarter" idx="11"/>
          </p:nvPr>
        </p:nvSpPr>
        <p:spPr>
          <a:xfrm>
            <a:off x="5695950" y="612648"/>
            <a:ext cx="1436370" cy="457200"/>
          </a:xfrm>
        </p:spPr>
        <p:txBody>
          <a:bodyPr/>
          <a:lstStyle/>
          <a:p>
            <a:r>
              <a:rPr lang="fa-IR" dirty="0" smtClean="0"/>
              <a:t>آزمایشگاه پایگاه داده ها -  آشنایی با </a:t>
            </a:r>
            <a:r>
              <a:rPr lang="en-US" dirty="0" smtClean="0"/>
              <a:t>SQL Server</a:t>
            </a:r>
            <a:endParaRPr lang="fa-IR" dirty="0"/>
          </a:p>
        </p:txBody>
      </p:sp>
      <p:sp>
        <p:nvSpPr>
          <p:cNvPr id="5" name="Slide Number Placeholder 4"/>
          <p:cNvSpPr>
            <a:spLocks noGrp="1"/>
          </p:cNvSpPr>
          <p:nvPr>
            <p:ph type="sldNum" sz="quarter" idx="12"/>
          </p:nvPr>
        </p:nvSpPr>
        <p:spPr>
          <a:xfrm>
            <a:off x="8855964" y="2272"/>
            <a:ext cx="825500" cy="365760"/>
          </a:xfrm>
        </p:spPr>
        <p:txBody>
          <a:bodyPr/>
          <a:lstStyle/>
          <a:p>
            <a:fld id="{E8DF37F9-CD82-4C8D-97DC-91C3A7A2F2BB}" type="slidenum">
              <a:rPr lang="fa-IR" smtClean="0"/>
              <a:pPr/>
              <a:t>‹#›</a:t>
            </a:fld>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A6C7B0-EC7B-4015-96DB-1CAA8A7FA15E}" type="datetime8">
              <a:rPr lang="fa-IR" smtClean="0"/>
              <a:pPr/>
              <a:t>اکتبر 28، 19</a:t>
            </a:fld>
            <a:endParaRPr lang="fa-IR"/>
          </a:p>
        </p:txBody>
      </p:sp>
      <p:sp>
        <p:nvSpPr>
          <p:cNvPr id="3" name="Footer Placeholder 2"/>
          <p:cNvSpPr>
            <a:spLocks noGrp="1"/>
          </p:cNvSpPr>
          <p:nvPr>
            <p:ph type="ftr" sz="quarter" idx="11"/>
          </p:nvPr>
        </p:nvSpPr>
        <p:spPr/>
        <p:txBody>
          <a:bodyPr/>
          <a:lstStyle/>
          <a:p>
            <a:r>
              <a:rPr lang="fa-IR" dirty="0" smtClean="0"/>
              <a:t>آزمایشگاه پایگاه داده ها -  آشنایی با </a:t>
            </a:r>
            <a:r>
              <a:rPr lang="en-US" dirty="0" smtClean="0"/>
              <a:t>SQL Server</a:t>
            </a:r>
            <a:endParaRPr lang="fa-IR" dirty="0"/>
          </a:p>
        </p:txBody>
      </p:sp>
      <p:sp>
        <p:nvSpPr>
          <p:cNvPr id="4" name="Slide Number Placeholder 3"/>
          <p:cNvSpPr>
            <a:spLocks noGrp="1"/>
          </p:cNvSpPr>
          <p:nvPr>
            <p:ph type="sldNum" sz="quarter" idx="12"/>
          </p:nvPr>
        </p:nvSpPr>
        <p:spPr/>
        <p:txBody>
          <a:bodyPr/>
          <a:lstStyle/>
          <a:p>
            <a:fld id="{E8DF37F9-CD82-4C8D-97DC-91C3A7A2F2BB}" type="slidenum">
              <a:rPr lang="fa-IR" smtClean="0"/>
              <a:pPr/>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799621" y="1101970"/>
            <a:ext cx="3665220" cy="877824"/>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799621" y="2010727"/>
            <a:ext cx="366522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65100" y="776287"/>
            <a:ext cx="5527548"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F13621F7-DFDB-41D1-B99E-AC0D357B7027}" type="datetime8">
              <a:rPr lang="fa-IR" smtClean="0"/>
              <a:pPr/>
              <a:t>اکتبر 28، 19</a:t>
            </a:fld>
            <a:endParaRPr lang="fa-IR"/>
          </a:p>
        </p:txBody>
      </p:sp>
      <p:sp>
        <p:nvSpPr>
          <p:cNvPr id="6" name="Footer Placeholder 5"/>
          <p:cNvSpPr>
            <a:spLocks noGrp="1"/>
          </p:cNvSpPr>
          <p:nvPr>
            <p:ph type="ftr" sz="quarter" idx="11"/>
          </p:nvPr>
        </p:nvSpPr>
        <p:spPr/>
        <p:txBody>
          <a:bodyPr/>
          <a:lstStyle/>
          <a:p>
            <a:r>
              <a:rPr lang="fa-IR" dirty="0" smtClean="0"/>
              <a:t>آزمایشگاه پایگاه داده ها -  آشنایی با </a:t>
            </a:r>
            <a:r>
              <a:rPr lang="en-US" dirty="0" smtClean="0"/>
              <a:t>SQL Server</a:t>
            </a:r>
            <a:endParaRPr lang="fa-IR" dirty="0"/>
          </a:p>
        </p:txBody>
      </p:sp>
      <p:sp>
        <p:nvSpPr>
          <p:cNvPr id="7" name="Slide Number Placeholder 6"/>
          <p:cNvSpPr>
            <a:spLocks noGrp="1"/>
          </p:cNvSpPr>
          <p:nvPr>
            <p:ph type="sldNum" sz="quarter" idx="12"/>
          </p:nvPr>
        </p:nvSpPr>
        <p:spPr/>
        <p:txBody>
          <a:bodyPr/>
          <a:lstStyle/>
          <a:p>
            <a:fld id="{E8DF37F9-CD82-4C8D-97DC-91C3A7A2F2BB}" type="slidenum">
              <a:rPr lang="fa-IR" smtClean="0"/>
              <a:pPr/>
              <a:t>‹#›</a:t>
            </a:fld>
            <a:endParaRPr lang="fa-I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93804" y="1109161"/>
            <a:ext cx="635703" cy="4681637"/>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37310" y="1143000"/>
            <a:ext cx="4953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6595813" y="3274309"/>
            <a:ext cx="28067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A280CC88-B93C-4838-9D2A-E1357741C672}" type="datetime8">
              <a:rPr lang="fa-IR" smtClean="0"/>
              <a:pPr/>
              <a:t>اکتبر 28، 19</a:t>
            </a:fld>
            <a:endParaRPr lang="fa-IR"/>
          </a:p>
        </p:txBody>
      </p:sp>
      <p:sp>
        <p:nvSpPr>
          <p:cNvPr id="6" name="Footer Placeholder 5"/>
          <p:cNvSpPr>
            <a:spLocks noGrp="1"/>
          </p:cNvSpPr>
          <p:nvPr>
            <p:ph type="ftr" sz="quarter" idx="11"/>
          </p:nvPr>
        </p:nvSpPr>
        <p:spPr/>
        <p:txBody>
          <a:bodyPr/>
          <a:lstStyle/>
          <a:p>
            <a:r>
              <a:rPr lang="fa-IR" dirty="0" smtClean="0"/>
              <a:t>آزمایشگاه پایگاه داده ها -  آشنایی با </a:t>
            </a:r>
            <a:r>
              <a:rPr lang="en-US" dirty="0" smtClean="0"/>
              <a:t>SQL Server</a:t>
            </a:r>
            <a:endParaRPr lang="fa-IR" dirty="0"/>
          </a:p>
        </p:txBody>
      </p:sp>
      <p:sp>
        <p:nvSpPr>
          <p:cNvPr id="7" name="Slide Number Placeholder 6"/>
          <p:cNvSpPr>
            <a:spLocks noGrp="1"/>
          </p:cNvSpPr>
          <p:nvPr>
            <p:ph type="sldNum" sz="quarter" idx="12"/>
          </p:nvPr>
        </p:nvSpPr>
        <p:spPr/>
        <p:txBody>
          <a:bodyPr/>
          <a:lstStyle/>
          <a:p>
            <a:fld id="{E8DF37F9-CD82-4C8D-97DC-91C3A7A2F2BB}" type="slidenum">
              <a:rPr lang="fa-IR" smtClean="0"/>
              <a:pPr/>
              <a:t>‹#›</a:t>
            </a:fld>
            <a:endParaRPr lang="fa-I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9"/>
            <a:ext cx="9906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9906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1" y="308277"/>
            <a:ext cx="9906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861031" y="360247"/>
            <a:ext cx="4044971"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861051" y="440113"/>
            <a:ext cx="404495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857951" y="497504"/>
            <a:ext cx="331851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988117" y="588943"/>
            <a:ext cx="173355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842047" y="-2001"/>
            <a:ext cx="62428"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798188" y="-2001"/>
            <a:ext cx="29718"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777547" y="-2001"/>
            <a:ext cx="9906"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9723375" y="-2001"/>
            <a:ext cx="29718"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9658650" y="380"/>
            <a:ext cx="59436"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9612931" y="380"/>
            <a:ext cx="9906"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95300" y="1143000"/>
            <a:ext cx="8915400" cy="10668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95300" y="2249424"/>
            <a:ext cx="8915400" cy="432511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7135414" y="612648"/>
            <a:ext cx="1037036" cy="457200"/>
          </a:xfrm>
          <a:prstGeom prst="rect">
            <a:avLst/>
          </a:prstGeom>
        </p:spPr>
        <p:txBody>
          <a:bodyPr vert="horz"/>
          <a:lstStyle>
            <a:lvl1pPr algn="l" eaLnBrk="1" latinLnBrk="0" hangingPunct="1">
              <a:defRPr kumimoji="0" sz="800">
                <a:solidFill>
                  <a:schemeClr val="accent2"/>
                </a:solidFill>
              </a:defRPr>
            </a:lvl1pPr>
          </a:lstStyle>
          <a:p>
            <a:fld id="{2401A6F4-85F4-4411-9B77-CDAA88BD309A}" type="datetime8">
              <a:rPr lang="fa-IR" smtClean="0"/>
              <a:pPr/>
              <a:t>اکتبر 28، 19</a:t>
            </a:fld>
            <a:endParaRPr lang="fa-IR"/>
          </a:p>
        </p:txBody>
      </p:sp>
      <p:sp>
        <p:nvSpPr>
          <p:cNvPr id="3" name="Footer Placeholder 2"/>
          <p:cNvSpPr>
            <a:spLocks noGrp="1"/>
          </p:cNvSpPr>
          <p:nvPr>
            <p:ph type="ftr" sz="quarter" idx="3"/>
          </p:nvPr>
        </p:nvSpPr>
        <p:spPr>
          <a:xfrm>
            <a:off x="5695950" y="612648"/>
            <a:ext cx="1436370" cy="457200"/>
          </a:xfrm>
          <a:prstGeom prst="rect">
            <a:avLst/>
          </a:prstGeom>
        </p:spPr>
        <p:txBody>
          <a:bodyPr vert="horz"/>
          <a:lstStyle>
            <a:lvl1pPr algn="r" eaLnBrk="1" latinLnBrk="0" hangingPunct="1">
              <a:defRPr kumimoji="0" sz="800">
                <a:solidFill>
                  <a:schemeClr val="accent2"/>
                </a:solidFill>
              </a:defRPr>
            </a:lvl1pPr>
          </a:lstStyle>
          <a:p>
            <a:r>
              <a:rPr lang="fa-IR" dirty="0" smtClean="0"/>
              <a:t>آزمایشگاه پایگاه داده ها -  آشنایی با </a:t>
            </a:r>
            <a:r>
              <a:rPr lang="en-US" dirty="0" smtClean="0"/>
              <a:t>SQL Server</a:t>
            </a:r>
            <a:endParaRPr lang="fa-IR" dirty="0"/>
          </a:p>
        </p:txBody>
      </p:sp>
      <p:sp>
        <p:nvSpPr>
          <p:cNvPr id="23" name="Slide Number Placeholder 22"/>
          <p:cNvSpPr>
            <a:spLocks noGrp="1"/>
          </p:cNvSpPr>
          <p:nvPr>
            <p:ph type="sldNum" sz="quarter" idx="4"/>
          </p:nvPr>
        </p:nvSpPr>
        <p:spPr>
          <a:xfrm>
            <a:off x="8855964" y="2272"/>
            <a:ext cx="825500" cy="365760"/>
          </a:xfrm>
          <a:prstGeom prst="rect">
            <a:avLst/>
          </a:prstGeom>
        </p:spPr>
        <p:txBody>
          <a:bodyPr vert="horz" anchor="b"/>
          <a:lstStyle>
            <a:lvl1pPr algn="r" eaLnBrk="1" latinLnBrk="0" hangingPunct="1">
              <a:defRPr kumimoji="0" sz="1800">
                <a:solidFill>
                  <a:srgbClr val="FFFFFF"/>
                </a:solidFill>
              </a:defRPr>
            </a:lvl1pPr>
          </a:lstStyle>
          <a:p>
            <a:fld id="{E8DF37F9-CD82-4C8D-97DC-91C3A7A2F2BB}" type="slidenum">
              <a:rPr lang="fa-IR" smtClean="0"/>
              <a:pPr/>
              <a:t>‹#›</a:t>
            </a:fld>
            <a:endParaRPr lang="fa-IR"/>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hf hdr="0" dt="0"/>
  <p:txStyles>
    <p:titleStyle>
      <a:lvl1pPr algn="l" rtl="1" eaLnBrk="1" latinLnBrk="0" hangingPunct="1">
        <a:spcBef>
          <a:spcPct val="0"/>
        </a:spcBef>
        <a:buNone/>
        <a:defRPr kumimoji="0" sz="4000" kern="1200">
          <a:solidFill>
            <a:schemeClr val="tx2"/>
          </a:solidFill>
          <a:latin typeface="+mj-lt"/>
          <a:ea typeface="+mj-ea"/>
          <a:cs typeface="+mj-cs"/>
        </a:defRPr>
      </a:lvl1pPr>
    </p:titleStyle>
    <p:bodyStyle>
      <a:lvl1pPr marL="365760" indent="-256032" algn="r" rtl="1"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r" rtl="1"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r" rtl="1"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r" rtl="1"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r" rtl="1"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r" rtl="1"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r" rtl="1"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r" rtl="1"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r" rtl="1"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hyperlink" Target="http://www.a00b.com/" TargetMode="External"/><Relationship Id="rId4" Type="http://schemas.openxmlformats.org/officeDocument/2006/relationships/image" Target="../media/image3.png"/><Relationship Id="rId9" Type="http://schemas.openxmlformats.org/officeDocument/2006/relationships/image" Target="../media/image8.emf"/></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hyperlink" Target="http://www.a00b.com/"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hyperlink" Target="http://www.a00b.com/"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www.a00b.com/"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9530" y="285729"/>
            <a:ext cx="9163050" cy="1470025"/>
          </a:xfrm>
        </p:spPr>
        <p:style>
          <a:lnRef idx="2">
            <a:schemeClr val="accent1">
              <a:shade val="50000"/>
            </a:schemeClr>
          </a:lnRef>
          <a:fillRef idx="1">
            <a:schemeClr val="accent1"/>
          </a:fillRef>
          <a:effectRef idx="0">
            <a:schemeClr val="accent1"/>
          </a:effectRef>
          <a:fontRef idx="minor">
            <a:schemeClr val="lt1"/>
          </a:fontRef>
        </p:style>
        <p:txBody>
          <a:bodyPr/>
          <a:lstStyle/>
          <a:p>
            <a:pPr algn="r"/>
            <a:r>
              <a:rPr lang="fa-IR" dirty="0" smtClean="0">
                <a:cs typeface="B Titr" pitchFamily="2" charset="-78"/>
              </a:rPr>
              <a:t>آزمایشگاه پایگاه داده ها</a:t>
            </a:r>
            <a:br>
              <a:rPr lang="fa-IR" dirty="0" smtClean="0">
                <a:cs typeface="B Titr" pitchFamily="2" charset="-78"/>
              </a:rPr>
            </a:br>
            <a:r>
              <a:rPr lang="fa-IR" dirty="0" smtClean="0">
                <a:cs typeface="B Titr" pitchFamily="2" charset="-78"/>
              </a:rPr>
              <a:t> آشنایی با </a:t>
            </a:r>
            <a:r>
              <a:rPr lang="en-US" dirty="0" smtClean="0">
                <a:cs typeface="B Titr" pitchFamily="2" charset="-78"/>
              </a:rPr>
              <a:t>SQL Server</a:t>
            </a:r>
            <a:endParaRPr lang="fa-IR" dirty="0">
              <a:cs typeface="B Titr" pitchFamily="2" charset="-78"/>
            </a:endParaRPr>
          </a:p>
        </p:txBody>
      </p:sp>
      <p:sp>
        <p:nvSpPr>
          <p:cNvPr id="3" name="Subtitle 2"/>
          <p:cNvSpPr>
            <a:spLocks noGrp="1"/>
          </p:cNvSpPr>
          <p:nvPr>
            <p:ph type="subTitle" idx="1"/>
          </p:nvPr>
        </p:nvSpPr>
        <p:spPr>
          <a:xfrm>
            <a:off x="386921" y="4214818"/>
            <a:ext cx="9184728" cy="2436192"/>
          </a:xfrm>
        </p:spPr>
        <p:style>
          <a:lnRef idx="1">
            <a:schemeClr val="accent4"/>
          </a:lnRef>
          <a:fillRef idx="2">
            <a:schemeClr val="accent4"/>
          </a:fillRef>
          <a:effectRef idx="1">
            <a:schemeClr val="accent4"/>
          </a:effectRef>
          <a:fontRef idx="minor">
            <a:schemeClr val="dk1"/>
          </a:fontRef>
        </p:style>
        <p:txBody>
          <a:bodyPr>
            <a:normAutofit/>
          </a:bodyPr>
          <a:lstStyle/>
          <a:p>
            <a:pPr algn="r"/>
            <a:endParaRPr lang="en-US" b="1" dirty="0">
              <a:solidFill>
                <a:schemeClr val="tx1"/>
              </a:solidFill>
              <a:cs typeface="B Yekan" pitchFamily="2" charset="-78"/>
            </a:endParaRPr>
          </a:p>
          <a:p>
            <a:pPr algn="r"/>
            <a:endParaRPr lang="en-US" b="1" dirty="0" smtClean="0">
              <a:solidFill>
                <a:schemeClr val="tx1"/>
              </a:solidFill>
              <a:cs typeface="B Yekan" pitchFamily="2" charset="-78"/>
            </a:endParaRPr>
          </a:p>
          <a:p>
            <a:pPr algn="r"/>
            <a:endParaRPr lang="en-US" b="1" dirty="0">
              <a:solidFill>
                <a:schemeClr val="tx1"/>
              </a:solidFill>
              <a:cs typeface="B Yekan" pitchFamily="2" charset="-78"/>
            </a:endParaRPr>
          </a:p>
        </p:txBody>
      </p:sp>
      <p:grpSp>
        <p:nvGrpSpPr>
          <p:cNvPr id="9" name="Group 8"/>
          <p:cNvGrpSpPr/>
          <p:nvPr/>
        </p:nvGrpSpPr>
        <p:grpSpPr>
          <a:xfrm>
            <a:off x="1119562" y="2500306"/>
            <a:ext cx="7666876" cy="1219200"/>
            <a:chOff x="750067" y="2143116"/>
            <a:chExt cx="7077116" cy="1219200"/>
          </a:xfrm>
        </p:grpSpPr>
        <p:pic>
          <p:nvPicPr>
            <p:cNvPr id="4" name="Picture 3" descr="ODBC Administrator.png"/>
            <p:cNvPicPr>
              <a:picLocks noChangeAspect="1"/>
            </p:cNvPicPr>
            <p:nvPr/>
          </p:nvPicPr>
          <p:blipFill>
            <a:blip r:embed="rId3"/>
            <a:stretch>
              <a:fillRect/>
            </a:stretch>
          </p:blipFill>
          <p:spPr>
            <a:xfrm>
              <a:off x="3679025" y="2143116"/>
              <a:ext cx="1219200" cy="1219200"/>
            </a:xfrm>
            <a:prstGeom prst="rect">
              <a:avLst/>
            </a:prstGeom>
            <a:ln>
              <a:noFill/>
            </a:ln>
            <a:effectLst>
              <a:outerShdw blurRad="292100" dist="139700" dir="2700000" algn="tl" rotWithShape="0">
                <a:srgbClr val="333333">
                  <a:alpha val="65000"/>
                </a:srgbClr>
              </a:outerShdw>
            </a:effectLst>
          </p:spPr>
        </p:pic>
        <p:pic>
          <p:nvPicPr>
            <p:cNvPr id="5" name="Picture 4" descr="DB (1).png"/>
            <p:cNvPicPr>
              <a:picLocks noChangeAspect="1"/>
            </p:cNvPicPr>
            <p:nvPr/>
          </p:nvPicPr>
          <p:blipFill>
            <a:blip r:embed="rId4"/>
            <a:stretch>
              <a:fillRect/>
            </a:stretch>
          </p:blipFill>
          <p:spPr>
            <a:xfrm>
              <a:off x="5143504" y="2143116"/>
              <a:ext cx="1219200" cy="1219200"/>
            </a:xfrm>
            <a:prstGeom prst="rect">
              <a:avLst/>
            </a:prstGeom>
            <a:ln>
              <a:noFill/>
            </a:ln>
            <a:effectLst>
              <a:outerShdw blurRad="292100" dist="139700" dir="2700000" algn="tl" rotWithShape="0">
                <a:srgbClr val="333333">
                  <a:alpha val="65000"/>
                </a:srgbClr>
              </a:outerShdw>
            </a:effectLst>
          </p:spPr>
        </p:pic>
        <p:pic>
          <p:nvPicPr>
            <p:cNvPr id="6" name="Picture 5" descr="3d Shape 1143.png"/>
            <p:cNvPicPr>
              <a:picLocks noChangeAspect="1"/>
            </p:cNvPicPr>
            <p:nvPr/>
          </p:nvPicPr>
          <p:blipFill>
            <a:blip r:embed="rId5"/>
            <a:stretch>
              <a:fillRect/>
            </a:stretch>
          </p:blipFill>
          <p:spPr>
            <a:xfrm>
              <a:off x="6607983" y="2143116"/>
              <a:ext cx="1219200" cy="1219200"/>
            </a:xfrm>
            <a:prstGeom prst="rect">
              <a:avLst/>
            </a:prstGeom>
            <a:ln>
              <a:noFill/>
            </a:ln>
            <a:effectLst>
              <a:outerShdw blurRad="292100" dist="139700" dir="2700000" algn="tl" rotWithShape="0">
                <a:srgbClr val="333333">
                  <a:alpha val="65000"/>
                </a:srgbClr>
              </a:outerShdw>
            </a:effectLst>
          </p:spPr>
        </p:pic>
        <p:pic>
          <p:nvPicPr>
            <p:cNvPr id="7" name="Picture 6" descr="Cab 7234.png"/>
            <p:cNvPicPr>
              <a:picLocks noChangeAspect="1"/>
            </p:cNvPicPr>
            <p:nvPr/>
          </p:nvPicPr>
          <p:blipFill>
            <a:blip r:embed="rId6"/>
            <a:stretch>
              <a:fillRect/>
            </a:stretch>
          </p:blipFill>
          <p:spPr>
            <a:xfrm>
              <a:off x="2214546" y="2143116"/>
              <a:ext cx="1219200" cy="1219200"/>
            </a:xfrm>
            <a:prstGeom prst="rect">
              <a:avLst/>
            </a:prstGeom>
            <a:ln>
              <a:noFill/>
            </a:ln>
            <a:effectLst>
              <a:outerShdw blurRad="292100" dist="139700" dir="2700000" algn="tl" rotWithShape="0">
                <a:srgbClr val="333333">
                  <a:alpha val="65000"/>
                </a:srgbClr>
              </a:outerShdw>
            </a:effectLst>
          </p:spPr>
        </p:pic>
        <p:pic>
          <p:nvPicPr>
            <p:cNvPr id="8" name="Picture 7" descr="Cab 0394.png"/>
            <p:cNvPicPr>
              <a:picLocks noChangeAspect="1"/>
            </p:cNvPicPr>
            <p:nvPr/>
          </p:nvPicPr>
          <p:blipFill>
            <a:blip r:embed="rId7"/>
            <a:stretch>
              <a:fillRect/>
            </a:stretch>
          </p:blipFill>
          <p:spPr>
            <a:xfrm>
              <a:off x="750067" y="2143116"/>
              <a:ext cx="1219200" cy="1219200"/>
            </a:xfrm>
            <a:prstGeom prst="rect">
              <a:avLst/>
            </a:prstGeom>
            <a:ln>
              <a:noFill/>
            </a:ln>
            <a:effectLst>
              <a:outerShdw blurRad="292100" dist="139700" dir="2700000" algn="tl" rotWithShape="0">
                <a:srgbClr val="333333">
                  <a:alpha val="65000"/>
                </a:srgbClr>
              </a:outerShdw>
            </a:effectLst>
          </p:spPr>
        </p:pic>
      </p:grpSp>
      <p:pic>
        <p:nvPicPr>
          <p:cNvPr id="1026" name="Picture 2" descr="D:\Amir\Pictures\Logos\Yazduni-Logo.png"/>
          <p:cNvPicPr>
            <a:picLocks noChangeAspect="1" noChangeArrowheads="1"/>
          </p:cNvPicPr>
          <p:nvPr/>
        </p:nvPicPr>
        <p:blipFill>
          <a:blip r:embed="rId8" cstate="print">
            <a:lum bright="70000" contrast="-70000"/>
            <a:extLst>
              <a:ext uri="{28A0092B-C50C-407E-A947-70E740481C1C}">
                <a14:useLocalDpi xmlns:a14="http://schemas.microsoft.com/office/drawing/2010/main" val="0"/>
              </a:ext>
            </a:extLst>
          </a:blip>
          <a:srcRect/>
          <a:stretch>
            <a:fillRect/>
          </a:stretch>
        </p:blipFill>
        <p:spPr bwMode="auto">
          <a:xfrm>
            <a:off x="416496" y="404663"/>
            <a:ext cx="675878" cy="116932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p:nvPicPr>
        <p:blipFill>
          <a:blip r:embed="rId9"/>
          <a:stretch>
            <a:fillRect/>
          </a:stretch>
        </p:blipFill>
        <p:spPr>
          <a:xfrm>
            <a:off x="328745" y="287716"/>
            <a:ext cx="913906" cy="1483271"/>
          </a:xfrm>
          <a:prstGeom prst="rect">
            <a:avLst/>
          </a:prstGeom>
        </p:spPr>
      </p:pic>
      <p:sp>
        <p:nvSpPr>
          <p:cNvPr id="12" name="TextBox 11"/>
          <p:cNvSpPr txBox="1"/>
          <p:nvPr/>
        </p:nvSpPr>
        <p:spPr>
          <a:xfrm>
            <a:off x="1211360" y="5013176"/>
            <a:ext cx="7704856" cy="369332"/>
          </a:xfrm>
          <a:prstGeom prst="rect">
            <a:avLst/>
          </a:prstGeom>
          <a:noFill/>
        </p:spPr>
        <p:txBody>
          <a:bodyPr wrap="square" rtlCol="1">
            <a:spAutoFit/>
          </a:bodyPr>
          <a:lstStyle/>
          <a:p>
            <a:r>
              <a:rPr lang="en-US" dirty="0" smtClean="0">
                <a:solidFill>
                  <a:srgbClr val="FF0000"/>
                </a:solidFill>
                <a:hlinkClick r:id="rId10"/>
              </a:rPr>
              <a:t>www.a00b.com</a:t>
            </a:r>
            <a:r>
              <a:rPr lang="en-US" dirty="0" smtClean="0">
                <a:solidFill>
                  <a:srgbClr val="FF0000"/>
                </a:solidFill>
              </a:rPr>
              <a:t> </a:t>
            </a:r>
            <a:r>
              <a:rPr lang="fa-IR" dirty="0" smtClean="0">
                <a:solidFill>
                  <a:srgbClr val="FF0000"/>
                </a:solidFill>
              </a:rPr>
              <a:t> آ صفر صفر بی دات کام  برنامه نویسی و پایگاه داده </a:t>
            </a:r>
            <a:r>
              <a:rPr lang="en-US" dirty="0" smtClean="0">
                <a:solidFill>
                  <a:srgbClr val="FF0000"/>
                </a:solidFill>
              </a:rPr>
              <a:t>SQL Server</a:t>
            </a:r>
            <a:endParaRPr lang="fa-IR" dirty="0">
              <a:solidFill>
                <a:srgbClr val="FF000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139" y="142852"/>
            <a:ext cx="9519114" cy="540000"/>
          </a:xfrm>
        </p:spPr>
        <p:style>
          <a:lnRef idx="1">
            <a:schemeClr val="accent1"/>
          </a:lnRef>
          <a:fillRef idx="2">
            <a:schemeClr val="accent1"/>
          </a:fillRef>
          <a:effectRef idx="1">
            <a:schemeClr val="accent1"/>
          </a:effectRef>
          <a:fontRef idx="minor">
            <a:schemeClr val="dk1"/>
          </a:fontRef>
        </p:style>
        <p:txBody>
          <a:bodyPr>
            <a:noAutofit/>
          </a:bodyPr>
          <a:lstStyle/>
          <a:p>
            <a:pPr algn="r"/>
            <a:r>
              <a:rPr lang="fa-IR" sz="2800" dirty="0" smtClean="0">
                <a:cs typeface="B Titr" pitchFamily="2" charset="-78"/>
              </a:rPr>
              <a:t>مرحله 2- باز شدن </a:t>
            </a:r>
            <a:r>
              <a:rPr lang="en-US" sz="2800" dirty="0" smtClean="0"/>
              <a:t>SQL Server Management Studio</a:t>
            </a:r>
            <a:endParaRPr lang="fa-IR" sz="2800" dirty="0">
              <a:cs typeface="B Titr" pitchFamily="2" charset="-78"/>
            </a:endParaRPr>
          </a:p>
        </p:txBody>
      </p:sp>
      <p:pic>
        <p:nvPicPr>
          <p:cNvPr id="6" name="Picture 5" descr="DB (1).png"/>
          <p:cNvPicPr>
            <a:picLocks noChangeAspect="1"/>
          </p:cNvPicPr>
          <p:nvPr/>
        </p:nvPicPr>
        <p:blipFill>
          <a:blip r:embed="rId2"/>
          <a:stretch>
            <a:fillRect/>
          </a:stretch>
        </p:blipFill>
        <p:spPr>
          <a:xfrm>
            <a:off x="0" y="0"/>
            <a:ext cx="1083442" cy="1000100"/>
          </a:xfrm>
          <a:prstGeom prst="rect">
            <a:avLst/>
          </a:prstGeom>
          <a:ln>
            <a:noFill/>
          </a:ln>
          <a:effectLst>
            <a:outerShdw blurRad="190500" algn="tl" rotWithShape="0">
              <a:srgbClr val="000000">
                <a:alpha val="70000"/>
              </a:srgbClr>
            </a:outerShdw>
          </a:effectLst>
        </p:spPr>
      </p:pic>
      <p:sp>
        <p:nvSpPr>
          <p:cNvPr id="3" name="Content Placeholder 2"/>
          <p:cNvSpPr>
            <a:spLocks noGrp="1"/>
          </p:cNvSpPr>
          <p:nvPr>
            <p:ph idx="1"/>
          </p:nvPr>
        </p:nvSpPr>
        <p:spPr>
          <a:xfrm>
            <a:off x="232139" y="857232"/>
            <a:ext cx="9519079" cy="5572164"/>
          </a:xfrm>
        </p:spPr>
        <p:txBody>
          <a:bodyPr anchor="t">
            <a:normAutofit/>
          </a:bodyPr>
          <a:lstStyle/>
          <a:p>
            <a:pPr algn="just"/>
            <a:r>
              <a:rPr lang="fa-IR" sz="2400" dirty="0" smtClean="0">
                <a:cs typeface="B Zar" pitchFamily="2" charset="-78"/>
              </a:rPr>
              <a:t>پس از انتخاب این گزینه برنامه </a:t>
            </a:r>
            <a:r>
              <a:rPr lang="en-US" sz="2400" dirty="0" smtClean="0">
                <a:cs typeface="B Zar" pitchFamily="2" charset="-78"/>
              </a:rPr>
              <a:t>SSMS</a:t>
            </a:r>
            <a:r>
              <a:rPr lang="fa-IR" sz="2400" dirty="0" smtClean="0">
                <a:cs typeface="B Zar" pitchFamily="2" charset="-78"/>
              </a:rPr>
              <a:t> باز می شود.</a:t>
            </a:r>
            <a:endParaRPr lang="fa-IR" sz="2400" dirty="0">
              <a:cs typeface="B Zar" pitchFamily="2" charset="-78"/>
            </a:endParaRPr>
          </a:p>
        </p:txBody>
      </p:sp>
      <p:sp>
        <p:nvSpPr>
          <p:cNvPr id="5" name="Footer Placeholder 4"/>
          <p:cNvSpPr>
            <a:spLocks noGrp="1"/>
          </p:cNvSpPr>
          <p:nvPr>
            <p:ph type="ftr" sz="quarter" idx="11"/>
          </p:nvPr>
        </p:nvSpPr>
        <p:spPr>
          <a:xfrm>
            <a:off x="1062820" y="6500834"/>
            <a:ext cx="7780361" cy="280966"/>
          </a:xfrm>
        </p:spPr>
        <p:txBody>
          <a:bodyPr/>
          <a:lstStyle/>
          <a:p>
            <a:pPr algn="ctr"/>
            <a:r>
              <a:rPr lang="fa-IR"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آزمایشگاه پایگاه داده ها -  آشنایی با </a:t>
            </a:r>
            <a:r>
              <a:rPr lang="en-US"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SQL Server</a:t>
            </a:r>
            <a:endParaRPr lang="fa-IR" sz="1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endParaRPr>
          </a:p>
        </p:txBody>
      </p:sp>
      <p:sp>
        <p:nvSpPr>
          <p:cNvPr id="4" name="Slide Number Placeholder 3"/>
          <p:cNvSpPr>
            <a:spLocks noGrp="1"/>
          </p:cNvSpPr>
          <p:nvPr>
            <p:ph type="sldNum" sz="quarter" idx="12"/>
          </p:nvPr>
        </p:nvSpPr>
        <p:spPr>
          <a:xfrm>
            <a:off x="79248" y="-71462"/>
            <a:ext cx="772020" cy="619126"/>
          </a:xfrm>
        </p:spPr>
        <p:txBody>
          <a:bodyPr/>
          <a:lstStyle/>
          <a:p>
            <a:pPr algn="ctr"/>
            <a:fld id="{E8DF37F9-CD82-4C8D-97DC-91C3A7A2F2BB}" type="slidenum">
              <a:rPr lang="fa-IR" sz="2800" b="1" smtClean="0">
                <a:solidFill>
                  <a:schemeClr val="tx1"/>
                </a:solidFill>
              </a:rPr>
              <a:pPr algn="ctr"/>
              <a:t>10</a:t>
            </a:fld>
            <a:endParaRPr lang="fa-IR" sz="2800" b="1" dirty="0">
              <a:solidFill>
                <a:schemeClr val="tx1"/>
              </a:solidFill>
            </a:endParaRPr>
          </a:p>
        </p:txBody>
      </p:sp>
      <p:pic>
        <p:nvPicPr>
          <p:cNvPr id="2050" name="Picture 2"/>
          <p:cNvPicPr>
            <a:picLocks noChangeAspect="1" noChangeArrowheads="1"/>
          </p:cNvPicPr>
          <p:nvPr/>
        </p:nvPicPr>
        <p:blipFill>
          <a:blip r:embed="rId3"/>
          <a:srcRect/>
          <a:stretch>
            <a:fillRect/>
          </a:stretch>
        </p:blipFill>
        <p:spPr bwMode="auto">
          <a:xfrm>
            <a:off x="738158" y="1323996"/>
            <a:ext cx="8610600" cy="5105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139" y="142852"/>
            <a:ext cx="9519114" cy="540000"/>
          </a:xfrm>
        </p:spPr>
        <p:style>
          <a:lnRef idx="1">
            <a:schemeClr val="accent1"/>
          </a:lnRef>
          <a:fillRef idx="2">
            <a:schemeClr val="accent1"/>
          </a:fillRef>
          <a:effectRef idx="1">
            <a:schemeClr val="accent1"/>
          </a:effectRef>
          <a:fontRef idx="minor">
            <a:schemeClr val="dk1"/>
          </a:fontRef>
        </p:style>
        <p:txBody>
          <a:bodyPr>
            <a:noAutofit/>
          </a:bodyPr>
          <a:lstStyle/>
          <a:p>
            <a:pPr algn="r"/>
            <a:r>
              <a:rPr lang="fa-IR" sz="2800" dirty="0" smtClean="0">
                <a:cs typeface="B Titr" pitchFamily="2" charset="-78"/>
              </a:rPr>
              <a:t>مرحله 2- باز شدن </a:t>
            </a:r>
            <a:r>
              <a:rPr lang="en-US" sz="2800" dirty="0" smtClean="0"/>
              <a:t>SQL Server Management Studio</a:t>
            </a:r>
            <a:endParaRPr lang="fa-IR" sz="2800" dirty="0">
              <a:cs typeface="B Titr" pitchFamily="2" charset="-78"/>
            </a:endParaRPr>
          </a:p>
        </p:txBody>
      </p:sp>
      <p:pic>
        <p:nvPicPr>
          <p:cNvPr id="6" name="Picture 5" descr="DB (1).png"/>
          <p:cNvPicPr>
            <a:picLocks noChangeAspect="1"/>
          </p:cNvPicPr>
          <p:nvPr/>
        </p:nvPicPr>
        <p:blipFill>
          <a:blip r:embed="rId2"/>
          <a:stretch>
            <a:fillRect/>
          </a:stretch>
        </p:blipFill>
        <p:spPr>
          <a:xfrm>
            <a:off x="0" y="0"/>
            <a:ext cx="1083442" cy="1000100"/>
          </a:xfrm>
          <a:prstGeom prst="rect">
            <a:avLst/>
          </a:prstGeom>
          <a:ln>
            <a:noFill/>
          </a:ln>
          <a:effectLst>
            <a:outerShdw blurRad="190500" algn="tl" rotWithShape="0">
              <a:srgbClr val="000000">
                <a:alpha val="70000"/>
              </a:srgbClr>
            </a:outerShdw>
          </a:effectLst>
        </p:spPr>
      </p:pic>
      <p:sp>
        <p:nvSpPr>
          <p:cNvPr id="3" name="Content Placeholder 2"/>
          <p:cNvSpPr>
            <a:spLocks noGrp="1"/>
          </p:cNvSpPr>
          <p:nvPr>
            <p:ph idx="1"/>
          </p:nvPr>
        </p:nvSpPr>
        <p:spPr>
          <a:xfrm>
            <a:off x="232139" y="857232"/>
            <a:ext cx="9519079" cy="5572164"/>
          </a:xfrm>
        </p:spPr>
        <p:txBody>
          <a:bodyPr anchor="t">
            <a:normAutofit/>
          </a:bodyPr>
          <a:lstStyle/>
          <a:p>
            <a:pPr algn="just"/>
            <a:r>
              <a:rPr lang="fa-IR" sz="2400" dirty="0" smtClean="0">
                <a:cs typeface="B Zar" pitchFamily="2" charset="-78"/>
              </a:rPr>
              <a:t>در این مرحله برنامه </a:t>
            </a:r>
            <a:r>
              <a:rPr lang="en-US" sz="2400" dirty="0" smtClean="0">
                <a:cs typeface="B Zar" pitchFamily="2" charset="-78"/>
              </a:rPr>
              <a:t>SSMS</a:t>
            </a:r>
            <a:r>
              <a:rPr lang="fa-IR" sz="2400" dirty="0" smtClean="0">
                <a:cs typeface="B Zar" pitchFamily="2" charset="-78"/>
              </a:rPr>
              <a:t> نیازمند یکسری پارامتر ورودی برای اجرا می باشد که باید آنها را تعیین کرد که در ادامه توضیح داده می شود.</a:t>
            </a:r>
          </a:p>
          <a:p>
            <a:pPr algn="just"/>
            <a:endParaRPr lang="fa-IR" sz="1400" dirty="0" smtClean="0">
              <a:cs typeface="B Zar" pitchFamily="2" charset="-78"/>
            </a:endParaRPr>
          </a:p>
          <a:p>
            <a:pPr algn="just"/>
            <a:endParaRPr lang="fa-IR" sz="2400" dirty="0" smtClean="0">
              <a:cs typeface="B Zar" pitchFamily="2" charset="-78"/>
            </a:endParaRPr>
          </a:p>
          <a:p>
            <a:pPr algn="just"/>
            <a:r>
              <a:rPr lang="fa-IR" sz="2400" b="1" dirty="0" smtClean="0">
                <a:cs typeface="B Zar" pitchFamily="2" charset="-78"/>
              </a:rPr>
              <a:t>گزینه 1، </a:t>
            </a:r>
            <a:r>
              <a:rPr lang="en-US" sz="2400" b="1" dirty="0" smtClean="0">
                <a:cs typeface="B Zar" pitchFamily="2" charset="-78"/>
              </a:rPr>
              <a:t>Server Type</a:t>
            </a:r>
            <a:r>
              <a:rPr lang="fa-IR" sz="2400" b="1" dirty="0" smtClean="0">
                <a:cs typeface="B Zar" pitchFamily="2" charset="-78"/>
              </a:rPr>
              <a:t>: </a:t>
            </a:r>
            <a:r>
              <a:rPr lang="fa-IR" sz="2400" dirty="0" smtClean="0">
                <a:cs typeface="B Zar" pitchFamily="2" charset="-78"/>
              </a:rPr>
              <a:t>در این قسمت باید مشخص شود که برنامه </a:t>
            </a:r>
            <a:r>
              <a:rPr lang="en-US" sz="2400" dirty="0" smtClean="0">
                <a:cs typeface="B Zar" pitchFamily="2" charset="-78"/>
              </a:rPr>
              <a:t>SSMS</a:t>
            </a:r>
            <a:r>
              <a:rPr lang="fa-IR" sz="2400" dirty="0" smtClean="0">
                <a:cs typeface="B Zar" pitchFamily="2" charset="-78"/>
              </a:rPr>
              <a:t> به کدام یک از سرویس دهنده های نصب شده باید متصل شود. در اين مرحله شما مي‌توانيد به يک نمونه از </a:t>
            </a:r>
            <a:r>
              <a:rPr lang="en-US" sz="2400" dirty="0" smtClean="0">
                <a:cs typeface="B Zar" pitchFamily="2" charset="-78"/>
              </a:rPr>
              <a:t>SQL Server</a:t>
            </a:r>
            <a:r>
              <a:rPr lang="fa-IR" sz="2400" dirty="0" smtClean="0">
                <a:cs typeface="B Zar" pitchFamily="2" charset="-78"/>
              </a:rPr>
              <a:t> متصل شويد يا بدون اتصال به سرويس دهنده کار با برنامه را آغاز کنيد.</a:t>
            </a:r>
          </a:p>
          <a:p>
            <a:pPr algn="just"/>
            <a:r>
              <a:rPr lang="fa-IR" sz="2400" dirty="0" smtClean="0">
                <a:cs typeface="B Zar" pitchFamily="2" charset="-78"/>
              </a:rPr>
              <a:t>با استفاده از ليست باز شونده </a:t>
            </a:r>
            <a:r>
              <a:rPr lang="en-US" sz="2400" dirty="0" smtClean="0">
                <a:cs typeface="B Zar" pitchFamily="2" charset="-78"/>
              </a:rPr>
              <a:t>Server Type</a:t>
            </a:r>
            <a:r>
              <a:rPr lang="fa-IR" sz="2400" dirty="0" smtClean="0">
                <a:cs typeface="B Zar" pitchFamily="2" charset="-78"/>
              </a:rPr>
              <a:t> تعيين مي‌کنيد که به کدام سرويس دهنده </a:t>
            </a:r>
            <a:r>
              <a:rPr lang="en-US" sz="2400" dirty="0" smtClean="0">
                <a:cs typeface="B Zar" pitchFamily="2" charset="-78"/>
              </a:rPr>
              <a:t>SQL Server</a:t>
            </a:r>
            <a:r>
              <a:rPr lang="fa-IR" sz="2400" dirty="0" smtClean="0">
                <a:cs typeface="B Zar" pitchFamily="2" charset="-78"/>
              </a:rPr>
              <a:t> مي‌خواهيد متصل شويد. اين ليست داراي گزینه های مختلفی است که ممکن است در سیستم های مختلف کمی با هم متفاوت باشند در سیستم ما این لیست دارای پنج گزينه زیر است: </a:t>
            </a:r>
          </a:p>
        </p:txBody>
      </p:sp>
      <p:sp>
        <p:nvSpPr>
          <p:cNvPr id="5" name="Footer Placeholder 4"/>
          <p:cNvSpPr>
            <a:spLocks noGrp="1"/>
          </p:cNvSpPr>
          <p:nvPr>
            <p:ph type="ftr" sz="quarter" idx="11"/>
          </p:nvPr>
        </p:nvSpPr>
        <p:spPr>
          <a:xfrm>
            <a:off x="1062820" y="6500834"/>
            <a:ext cx="7780361" cy="280966"/>
          </a:xfrm>
        </p:spPr>
        <p:txBody>
          <a:bodyPr/>
          <a:lstStyle/>
          <a:p>
            <a:pPr algn="ctr"/>
            <a:r>
              <a:rPr lang="fa-IR"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آزمایشگاه پایگاه داده ها -  آشنایی با </a:t>
            </a:r>
            <a:r>
              <a:rPr lang="en-US"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SQL Server</a:t>
            </a:r>
            <a:endParaRPr lang="fa-IR" sz="1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endParaRPr>
          </a:p>
        </p:txBody>
      </p:sp>
      <p:sp>
        <p:nvSpPr>
          <p:cNvPr id="4" name="Slide Number Placeholder 3"/>
          <p:cNvSpPr>
            <a:spLocks noGrp="1"/>
          </p:cNvSpPr>
          <p:nvPr>
            <p:ph type="sldNum" sz="quarter" idx="12"/>
          </p:nvPr>
        </p:nvSpPr>
        <p:spPr>
          <a:xfrm>
            <a:off x="79248" y="-71462"/>
            <a:ext cx="772020" cy="619126"/>
          </a:xfrm>
        </p:spPr>
        <p:txBody>
          <a:bodyPr/>
          <a:lstStyle/>
          <a:p>
            <a:pPr algn="ctr"/>
            <a:fld id="{E8DF37F9-CD82-4C8D-97DC-91C3A7A2F2BB}" type="slidenum">
              <a:rPr lang="fa-IR" sz="2800" b="1" smtClean="0">
                <a:solidFill>
                  <a:schemeClr val="tx1"/>
                </a:solidFill>
              </a:rPr>
              <a:pPr algn="ctr"/>
              <a:t>11</a:t>
            </a:fld>
            <a:endParaRPr lang="fa-IR" sz="2800" b="1" dirty="0">
              <a:solidFill>
                <a:schemeClr val="tx1"/>
              </a:solidFill>
            </a:endParaRPr>
          </a:p>
        </p:txBody>
      </p:sp>
      <p:pic>
        <p:nvPicPr>
          <p:cNvPr id="3074" name="Picture 2"/>
          <p:cNvPicPr>
            <a:picLocks noChangeAspect="1" noChangeArrowheads="1"/>
          </p:cNvPicPr>
          <p:nvPr/>
        </p:nvPicPr>
        <p:blipFill>
          <a:blip r:embed="rId3"/>
          <a:srcRect/>
          <a:stretch>
            <a:fillRect/>
          </a:stretch>
        </p:blipFill>
        <p:spPr bwMode="auto">
          <a:xfrm>
            <a:off x="1273943" y="1714488"/>
            <a:ext cx="7358114" cy="44594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075" name="Picture 3"/>
          <p:cNvPicPr>
            <a:picLocks noChangeAspect="1" noChangeArrowheads="1"/>
          </p:cNvPicPr>
          <p:nvPr/>
        </p:nvPicPr>
        <p:blipFill>
          <a:blip r:embed="rId4"/>
          <a:srcRect/>
          <a:stretch>
            <a:fillRect/>
          </a:stretch>
        </p:blipFill>
        <p:spPr bwMode="auto">
          <a:xfrm>
            <a:off x="2671553" y="4714884"/>
            <a:ext cx="4562895" cy="154491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139" y="142852"/>
            <a:ext cx="9519114" cy="540000"/>
          </a:xfrm>
        </p:spPr>
        <p:style>
          <a:lnRef idx="1">
            <a:schemeClr val="accent1"/>
          </a:lnRef>
          <a:fillRef idx="2">
            <a:schemeClr val="accent1"/>
          </a:fillRef>
          <a:effectRef idx="1">
            <a:schemeClr val="accent1"/>
          </a:effectRef>
          <a:fontRef idx="minor">
            <a:schemeClr val="dk1"/>
          </a:fontRef>
        </p:style>
        <p:txBody>
          <a:bodyPr>
            <a:noAutofit/>
          </a:bodyPr>
          <a:lstStyle/>
          <a:p>
            <a:pPr algn="r"/>
            <a:r>
              <a:rPr lang="fa-IR" sz="2800" dirty="0" smtClean="0">
                <a:cs typeface="B Titr" pitchFamily="2" charset="-78"/>
              </a:rPr>
              <a:t>مرحله 2- باز شدن </a:t>
            </a:r>
            <a:r>
              <a:rPr lang="en-US" sz="2800" dirty="0" smtClean="0"/>
              <a:t>SQL Server Management Studio</a:t>
            </a:r>
            <a:endParaRPr lang="fa-IR" sz="2800" dirty="0">
              <a:cs typeface="B Titr" pitchFamily="2" charset="-78"/>
            </a:endParaRPr>
          </a:p>
        </p:txBody>
      </p:sp>
      <p:pic>
        <p:nvPicPr>
          <p:cNvPr id="6" name="Picture 5" descr="DB (1).png"/>
          <p:cNvPicPr>
            <a:picLocks noChangeAspect="1"/>
          </p:cNvPicPr>
          <p:nvPr/>
        </p:nvPicPr>
        <p:blipFill>
          <a:blip r:embed="rId2"/>
          <a:stretch>
            <a:fillRect/>
          </a:stretch>
        </p:blipFill>
        <p:spPr>
          <a:xfrm>
            <a:off x="0" y="0"/>
            <a:ext cx="1083442" cy="1000100"/>
          </a:xfrm>
          <a:prstGeom prst="rect">
            <a:avLst/>
          </a:prstGeom>
          <a:ln>
            <a:noFill/>
          </a:ln>
          <a:effectLst>
            <a:outerShdw blurRad="190500" algn="tl" rotWithShape="0">
              <a:srgbClr val="000000">
                <a:alpha val="70000"/>
              </a:srgbClr>
            </a:outerShdw>
          </a:effectLst>
        </p:spPr>
      </p:pic>
      <p:sp>
        <p:nvSpPr>
          <p:cNvPr id="3" name="Content Placeholder 2"/>
          <p:cNvSpPr>
            <a:spLocks noGrp="1"/>
          </p:cNvSpPr>
          <p:nvPr>
            <p:ph idx="1"/>
          </p:nvPr>
        </p:nvSpPr>
        <p:spPr>
          <a:xfrm>
            <a:off x="232139" y="857232"/>
            <a:ext cx="9519079" cy="5572164"/>
          </a:xfrm>
        </p:spPr>
        <p:txBody>
          <a:bodyPr anchor="ctr">
            <a:normAutofit fontScale="92500"/>
          </a:bodyPr>
          <a:lstStyle/>
          <a:p>
            <a:pPr algn="just"/>
            <a:r>
              <a:rPr lang="en-US" sz="2400" dirty="0" smtClean="0">
                <a:cs typeface="B Zar" pitchFamily="2" charset="-78"/>
              </a:rPr>
              <a:t>Database Engine</a:t>
            </a:r>
            <a:r>
              <a:rPr lang="fa-IR" sz="2400" dirty="0" smtClean="0">
                <a:cs typeface="B Zar" pitchFamily="2" charset="-78"/>
              </a:rPr>
              <a:t>: </a:t>
            </a:r>
          </a:p>
          <a:p>
            <a:pPr lvl="1" algn="just"/>
            <a:r>
              <a:rPr lang="fa-IR" sz="2200" dirty="0" smtClean="0">
                <a:cs typeface="B Zar" pitchFamily="2" charset="-78"/>
              </a:rPr>
              <a:t>با انتخاب این گزینه </a:t>
            </a:r>
            <a:r>
              <a:rPr lang="en-US" sz="2200" dirty="0" smtClean="0">
                <a:cs typeface="B Zar" pitchFamily="2" charset="-78"/>
              </a:rPr>
              <a:t>SSMS</a:t>
            </a:r>
            <a:r>
              <a:rPr lang="fa-IR" sz="2200" dirty="0" smtClean="0">
                <a:cs typeface="B Zar" pitchFamily="2" charset="-78"/>
              </a:rPr>
              <a:t> به سرویس دهنده اصلی </a:t>
            </a:r>
            <a:r>
              <a:rPr lang="en-US" sz="2200" dirty="0" smtClean="0">
                <a:cs typeface="B Zar" pitchFamily="2" charset="-78"/>
              </a:rPr>
              <a:t>SQLServer</a:t>
            </a:r>
            <a:r>
              <a:rPr lang="fa-IR" sz="2200" dirty="0" smtClean="0">
                <a:cs typeface="B Zar" pitchFamily="2" charset="-78"/>
              </a:rPr>
              <a:t> یا همان موتور پایگاه داده وصل می شود. این موتور تمامی امکانات کار با پایگاه داده ها و محتویات آنها را در اختیار می گذارد و اصلی ترین سرویس دهنده </a:t>
            </a:r>
            <a:r>
              <a:rPr lang="en-US" sz="2200" dirty="0" smtClean="0">
                <a:cs typeface="B Zar" pitchFamily="2" charset="-78"/>
              </a:rPr>
              <a:t>SQLServer</a:t>
            </a:r>
            <a:r>
              <a:rPr lang="fa-IR" sz="2200" dirty="0" smtClean="0">
                <a:cs typeface="B Zar" pitchFamily="2" charset="-78"/>
              </a:rPr>
              <a:t> می باشد.</a:t>
            </a:r>
            <a:endParaRPr lang="en-US" sz="2200" dirty="0" smtClean="0">
              <a:cs typeface="B Zar" pitchFamily="2" charset="-78"/>
            </a:endParaRPr>
          </a:p>
          <a:p>
            <a:pPr algn="just"/>
            <a:r>
              <a:rPr lang="en-US" sz="2400" dirty="0" smtClean="0">
                <a:cs typeface="B Zar" pitchFamily="2" charset="-78"/>
              </a:rPr>
              <a:t>Analysis Services</a:t>
            </a:r>
            <a:r>
              <a:rPr lang="fa-IR" sz="2400" dirty="0" smtClean="0">
                <a:cs typeface="B Zar" pitchFamily="2" charset="-78"/>
              </a:rPr>
              <a:t>:</a:t>
            </a:r>
          </a:p>
          <a:p>
            <a:pPr lvl="1" algn="just"/>
            <a:r>
              <a:rPr lang="fa-IR" sz="2200" dirty="0" smtClean="0">
                <a:cs typeface="B Zar" pitchFamily="2" charset="-78"/>
              </a:rPr>
              <a:t>با انتخاب این گزینه </a:t>
            </a:r>
            <a:r>
              <a:rPr lang="en-US" sz="2200" dirty="0" smtClean="0">
                <a:cs typeface="B Zar" pitchFamily="2" charset="-78"/>
              </a:rPr>
              <a:t>SSMS</a:t>
            </a:r>
            <a:r>
              <a:rPr lang="fa-IR" sz="2200" dirty="0" smtClean="0">
                <a:cs typeface="B Zar" pitchFamily="2" charset="-78"/>
              </a:rPr>
              <a:t> به سرویس دهنده تحلیل گر متصل می شود این سرویس دهنده امکانات مرتبط به تجزیه و تحلیل داده ها را در اختیار قرار می دهد. </a:t>
            </a:r>
            <a:endParaRPr lang="en-US" sz="2200" dirty="0" smtClean="0">
              <a:cs typeface="B Zar" pitchFamily="2" charset="-78"/>
            </a:endParaRPr>
          </a:p>
          <a:p>
            <a:pPr algn="just"/>
            <a:r>
              <a:rPr lang="en-US" sz="2400" dirty="0" smtClean="0">
                <a:cs typeface="B Zar" pitchFamily="2" charset="-78"/>
              </a:rPr>
              <a:t>Reporting Services</a:t>
            </a:r>
            <a:r>
              <a:rPr lang="fa-IR" sz="2400" dirty="0" smtClean="0">
                <a:cs typeface="B Zar" pitchFamily="2" charset="-78"/>
              </a:rPr>
              <a:t>:</a:t>
            </a:r>
          </a:p>
          <a:p>
            <a:pPr lvl="1" algn="just"/>
            <a:r>
              <a:rPr lang="fa-IR" sz="2200" dirty="0" smtClean="0">
                <a:cs typeface="B Zar" pitchFamily="2" charset="-78"/>
              </a:rPr>
              <a:t>با انتخاب این گزینه </a:t>
            </a:r>
            <a:r>
              <a:rPr lang="en-US" sz="2200" dirty="0" smtClean="0">
                <a:cs typeface="B Zar" pitchFamily="2" charset="-78"/>
              </a:rPr>
              <a:t>SSMS</a:t>
            </a:r>
            <a:r>
              <a:rPr lang="fa-IR" sz="2200" dirty="0" smtClean="0">
                <a:cs typeface="B Zar" pitchFamily="2" charset="-78"/>
              </a:rPr>
              <a:t> به سرویس دهنده گزارش گیری متصل می شود این سرویس دهنده امکانات مربوط به گزارش گیری را در اختیار کاربر قرار می دهد و در آن می توان گزارش های ویژه ای را بوجود آورد.</a:t>
            </a:r>
            <a:endParaRPr lang="en-US" sz="2200" dirty="0" smtClean="0">
              <a:cs typeface="B Zar" pitchFamily="2" charset="-78"/>
            </a:endParaRPr>
          </a:p>
          <a:p>
            <a:pPr algn="just"/>
            <a:r>
              <a:rPr lang="en-US" sz="2400" dirty="0" smtClean="0">
                <a:cs typeface="B Zar" pitchFamily="2" charset="-78"/>
              </a:rPr>
              <a:t>SQL Server Compact Edition</a:t>
            </a:r>
            <a:r>
              <a:rPr lang="fa-IR" sz="2400" dirty="0" smtClean="0">
                <a:cs typeface="B Zar" pitchFamily="2" charset="-78"/>
              </a:rPr>
              <a:t>:</a:t>
            </a:r>
          </a:p>
          <a:p>
            <a:pPr lvl="1" algn="just"/>
            <a:r>
              <a:rPr lang="fa-IR" sz="2200" dirty="0" smtClean="0">
                <a:cs typeface="B Zar" pitchFamily="2" charset="-78"/>
              </a:rPr>
              <a:t>با انتخاب این گزینه </a:t>
            </a:r>
            <a:r>
              <a:rPr lang="en-US" sz="2200" dirty="0" smtClean="0">
                <a:cs typeface="B Zar" pitchFamily="2" charset="-78"/>
              </a:rPr>
              <a:t>SSMS</a:t>
            </a:r>
            <a:r>
              <a:rPr lang="fa-IR" sz="2200" dirty="0" smtClean="0">
                <a:cs typeface="B Zar" pitchFamily="2" charset="-78"/>
              </a:rPr>
              <a:t> به سرویس دهنده جمع و جور متصل شده و که امکانات پایه ای آن استفاده می کند.</a:t>
            </a:r>
            <a:endParaRPr lang="en-US" sz="2200" dirty="0" smtClean="0">
              <a:cs typeface="B Zar" pitchFamily="2" charset="-78"/>
            </a:endParaRPr>
          </a:p>
          <a:p>
            <a:pPr algn="just"/>
            <a:r>
              <a:rPr lang="en-US" sz="2400" dirty="0" smtClean="0">
                <a:cs typeface="B Zar" pitchFamily="2" charset="-78"/>
              </a:rPr>
              <a:t>Integration Services</a:t>
            </a:r>
            <a:r>
              <a:rPr lang="fa-IR" sz="2400" dirty="0" smtClean="0">
                <a:cs typeface="B Zar" pitchFamily="2" charset="-78"/>
              </a:rPr>
              <a:t>:</a:t>
            </a:r>
          </a:p>
          <a:p>
            <a:pPr lvl="1" algn="just"/>
            <a:r>
              <a:rPr lang="fa-IR" sz="2200" dirty="0" smtClean="0">
                <a:cs typeface="B Zar" pitchFamily="2" charset="-78"/>
              </a:rPr>
              <a:t>با انتخاب این گزینه </a:t>
            </a:r>
            <a:r>
              <a:rPr lang="en-US" sz="2200" dirty="0" smtClean="0">
                <a:cs typeface="B Zar" pitchFamily="2" charset="-78"/>
              </a:rPr>
              <a:t>SSMS</a:t>
            </a:r>
            <a:r>
              <a:rPr lang="fa-IR" sz="2200" dirty="0" smtClean="0">
                <a:cs typeface="B Zar" pitchFamily="2" charset="-78"/>
              </a:rPr>
              <a:t> به سرویس های یکپارچه شده با تکنولوژی های دیگر متصل شده و آنها را لیست می کند و می توان از این طریق آنها را کنترل و مدیریت کرد.</a:t>
            </a:r>
            <a:endParaRPr lang="en-US" sz="2200" dirty="0" smtClean="0">
              <a:cs typeface="B Zar" pitchFamily="2" charset="-78"/>
            </a:endParaRPr>
          </a:p>
        </p:txBody>
      </p:sp>
      <p:sp>
        <p:nvSpPr>
          <p:cNvPr id="5" name="Footer Placeholder 4"/>
          <p:cNvSpPr>
            <a:spLocks noGrp="1"/>
          </p:cNvSpPr>
          <p:nvPr>
            <p:ph type="ftr" sz="quarter" idx="11"/>
          </p:nvPr>
        </p:nvSpPr>
        <p:spPr>
          <a:xfrm>
            <a:off x="1062820" y="6500834"/>
            <a:ext cx="7780361" cy="280966"/>
          </a:xfrm>
        </p:spPr>
        <p:txBody>
          <a:bodyPr/>
          <a:lstStyle/>
          <a:p>
            <a:pPr algn="ctr"/>
            <a:r>
              <a:rPr lang="fa-IR"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آزمایشگاه پایگاه داده ها -  آشنایی با </a:t>
            </a:r>
            <a:r>
              <a:rPr lang="en-US"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SQL Server</a:t>
            </a:r>
            <a:endParaRPr lang="fa-IR" sz="1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endParaRPr>
          </a:p>
        </p:txBody>
      </p:sp>
      <p:sp>
        <p:nvSpPr>
          <p:cNvPr id="4" name="Slide Number Placeholder 3"/>
          <p:cNvSpPr>
            <a:spLocks noGrp="1"/>
          </p:cNvSpPr>
          <p:nvPr>
            <p:ph type="sldNum" sz="quarter" idx="12"/>
          </p:nvPr>
        </p:nvSpPr>
        <p:spPr>
          <a:xfrm>
            <a:off x="79248" y="-71462"/>
            <a:ext cx="772020" cy="619126"/>
          </a:xfrm>
        </p:spPr>
        <p:txBody>
          <a:bodyPr/>
          <a:lstStyle/>
          <a:p>
            <a:pPr algn="ctr"/>
            <a:fld id="{E8DF37F9-CD82-4C8D-97DC-91C3A7A2F2BB}" type="slidenum">
              <a:rPr lang="fa-IR" sz="2800" b="1" smtClean="0">
                <a:solidFill>
                  <a:schemeClr val="tx1"/>
                </a:solidFill>
              </a:rPr>
              <a:pPr algn="ctr"/>
              <a:t>12</a:t>
            </a:fld>
            <a:endParaRPr lang="fa-IR" sz="2800" b="1" dirty="0">
              <a:solidFill>
                <a:schemeClr val="tx1"/>
              </a:solidFill>
            </a:endParaRPr>
          </a:p>
        </p:txBody>
      </p:sp>
      <p:sp>
        <p:nvSpPr>
          <p:cNvPr id="7" name="TextBox 6"/>
          <p:cNvSpPr txBox="1"/>
          <p:nvPr/>
        </p:nvSpPr>
        <p:spPr>
          <a:xfrm>
            <a:off x="1083442" y="815434"/>
            <a:ext cx="7704856" cy="369332"/>
          </a:xfrm>
          <a:prstGeom prst="rect">
            <a:avLst/>
          </a:prstGeom>
          <a:noFill/>
        </p:spPr>
        <p:txBody>
          <a:bodyPr wrap="square" rtlCol="1">
            <a:spAutoFit/>
          </a:bodyPr>
          <a:lstStyle/>
          <a:p>
            <a:r>
              <a:rPr lang="en-US" dirty="0" smtClean="0">
                <a:solidFill>
                  <a:srgbClr val="FF0000"/>
                </a:solidFill>
                <a:hlinkClick r:id="rId3"/>
              </a:rPr>
              <a:t>www.a00b.com</a:t>
            </a:r>
            <a:r>
              <a:rPr lang="en-US" dirty="0" smtClean="0">
                <a:solidFill>
                  <a:srgbClr val="FF0000"/>
                </a:solidFill>
              </a:rPr>
              <a:t> </a:t>
            </a:r>
            <a:r>
              <a:rPr lang="fa-IR" dirty="0" smtClean="0">
                <a:solidFill>
                  <a:srgbClr val="FF0000"/>
                </a:solidFill>
              </a:rPr>
              <a:t> آ صفر صفر بی دات کام  برنامه نویسی و پایگاه داده </a:t>
            </a:r>
            <a:r>
              <a:rPr lang="en-US" dirty="0" smtClean="0">
                <a:solidFill>
                  <a:srgbClr val="FF0000"/>
                </a:solidFill>
              </a:rPr>
              <a:t>SQL Server</a:t>
            </a:r>
            <a:endParaRPr lang="fa-IR" dirty="0">
              <a:solidFill>
                <a:srgbClr val="FF0000"/>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139" y="142852"/>
            <a:ext cx="9519114" cy="540000"/>
          </a:xfrm>
        </p:spPr>
        <p:style>
          <a:lnRef idx="1">
            <a:schemeClr val="accent1"/>
          </a:lnRef>
          <a:fillRef idx="2">
            <a:schemeClr val="accent1"/>
          </a:fillRef>
          <a:effectRef idx="1">
            <a:schemeClr val="accent1"/>
          </a:effectRef>
          <a:fontRef idx="minor">
            <a:schemeClr val="dk1"/>
          </a:fontRef>
        </p:style>
        <p:txBody>
          <a:bodyPr>
            <a:noAutofit/>
          </a:bodyPr>
          <a:lstStyle/>
          <a:p>
            <a:pPr algn="r"/>
            <a:r>
              <a:rPr lang="fa-IR" sz="2800" dirty="0" smtClean="0">
                <a:cs typeface="B Titr" pitchFamily="2" charset="-78"/>
              </a:rPr>
              <a:t>مرحله 2- باز شدن </a:t>
            </a:r>
            <a:r>
              <a:rPr lang="en-US" sz="2800" dirty="0" smtClean="0"/>
              <a:t>SQL Server Management Studio</a:t>
            </a:r>
            <a:endParaRPr lang="fa-IR" sz="2800" dirty="0">
              <a:cs typeface="B Titr" pitchFamily="2" charset="-78"/>
            </a:endParaRPr>
          </a:p>
        </p:txBody>
      </p:sp>
      <p:pic>
        <p:nvPicPr>
          <p:cNvPr id="6" name="Picture 5" descr="DB (1).png"/>
          <p:cNvPicPr>
            <a:picLocks noChangeAspect="1"/>
          </p:cNvPicPr>
          <p:nvPr/>
        </p:nvPicPr>
        <p:blipFill>
          <a:blip r:embed="rId2"/>
          <a:stretch>
            <a:fillRect/>
          </a:stretch>
        </p:blipFill>
        <p:spPr>
          <a:xfrm>
            <a:off x="0" y="0"/>
            <a:ext cx="1083442" cy="1000100"/>
          </a:xfrm>
          <a:prstGeom prst="rect">
            <a:avLst/>
          </a:prstGeom>
          <a:ln>
            <a:noFill/>
          </a:ln>
          <a:effectLst>
            <a:outerShdw blurRad="190500" algn="tl" rotWithShape="0">
              <a:srgbClr val="000000">
                <a:alpha val="70000"/>
              </a:srgbClr>
            </a:outerShdw>
          </a:effectLst>
        </p:spPr>
      </p:pic>
      <p:sp>
        <p:nvSpPr>
          <p:cNvPr id="3" name="Content Placeholder 2"/>
          <p:cNvSpPr>
            <a:spLocks noGrp="1"/>
          </p:cNvSpPr>
          <p:nvPr>
            <p:ph idx="1"/>
          </p:nvPr>
        </p:nvSpPr>
        <p:spPr>
          <a:xfrm>
            <a:off x="232139" y="857232"/>
            <a:ext cx="9519079" cy="5572164"/>
          </a:xfrm>
        </p:spPr>
        <p:txBody>
          <a:bodyPr anchor="t">
            <a:normAutofit/>
          </a:bodyPr>
          <a:lstStyle/>
          <a:p>
            <a:pPr algn="just"/>
            <a:endParaRPr lang="fa-IR" sz="2400" dirty="0" smtClean="0">
              <a:cs typeface="B Zar" pitchFamily="2" charset="-78"/>
            </a:endParaRPr>
          </a:p>
          <a:p>
            <a:pPr algn="just"/>
            <a:endParaRPr lang="fa-IR" sz="2400" dirty="0" smtClean="0">
              <a:cs typeface="B Zar" pitchFamily="2" charset="-78"/>
            </a:endParaRPr>
          </a:p>
          <a:p>
            <a:pPr algn="just"/>
            <a:r>
              <a:rPr lang="fa-IR" sz="2400" b="1" dirty="0" smtClean="0">
                <a:cs typeface="B Zar" pitchFamily="2" charset="-78"/>
              </a:rPr>
              <a:t>گزینه دوم </a:t>
            </a:r>
            <a:r>
              <a:rPr lang="en-US" sz="2400" b="1" dirty="0" smtClean="0">
                <a:cs typeface="B Zar" pitchFamily="2" charset="-78"/>
              </a:rPr>
              <a:t>Server Name</a:t>
            </a:r>
            <a:r>
              <a:rPr lang="fa-IR" sz="2400" b="1" dirty="0" smtClean="0">
                <a:cs typeface="B Zar" pitchFamily="2" charset="-78"/>
              </a:rPr>
              <a:t>: </a:t>
            </a:r>
            <a:r>
              <a:rPr lang="fa-IR" sz="2400" dirty="0" smtClean="0">
                <a:cs typeface="B Zar" pitchFamily="2" charset="-78"/>
              </a:rPr>
              <a:t>در قسمت </a:t>
            </a:r>
            <a:r>
              <a:rPr lang="en-US" sz="2400" dirty="0" smtClean="0">
                <a:cs typeface="B Zar" pitchFamily="2" charset="-78"/>
              </a:rPr>
              <a:t>Server name</a:t>
            </a:r>
            <a:r>
              <a:rPr lang="fa-IR" sz="2400" dirty="0" smtClean="0">
                <a:cs typeface="B Zar" pitchFamily="2" charset="-78"/>
              </a:rPr>
              <a:t> نام نمونه سرويس دهنده تعيين مي‌شود. درصورتيکه مي‌خواهيد به سرويس دهنده‌اي که بر روي همين کامپيوتر نصب است متصل شويد مي‌توانيد از عبارت (</a:t>
            </a:r>
            <a:r>
              <a:rPr lang="en-US" sz="2400" dirty="0" smtClean="0">
                <a:cs typeface="B Zar" pitchFamily="2" charset="-78"/>
              </a:rPr>
              <a:t>local</a:t>
            </a:r>
            <a:r>
              <a:rPr lang="fa-IR" sz="2400" dirty="0" smtClean="0">
                <a:cs typeface="B Zar" pitchFamily="2" charset="-78"/>
              </a:rPr>
              <a:t>) یا کرکتر نقطه (.) نيز استفاده کنيد. توجه کنيد که در صورت نوشتن کلمه </a:t>
            </a:r>
            <a:r>
              <a:rPr lang="en-US" sz="2400" dirty="0" smtClean="0">
                <a:cs typeface="B Zar" pitchFamily="2" charset="-78"/>
              </a:rPr>
              <a:t>local</a:t>
            </a:r>
            <a:r>
              <a:rPr lang="fa-IR" sz="2400" dirty="0" smtClean="0">
                <a:cs typeface="B Zar" pitchFamily="2" charset="-78"/>
              </a:rPr>
              <a:t> پرانتزها را نيز بايد وارد نمائيد.</a:t>
            </a:r>
          </a:p>
          <a:p>
            <a:pPr algn="just"/>
            <a:r>
              <a:rPr lang="fa-IR" sz="2400" dirty="0" smtClean="0">
                <a:cs typeface="B Zar" pitchFamily="2" charset="-78"/>
              </a:rPr>
              <a:t>مي‌خواهيم ليست سرويس دهنده‌هائي که اين کامپيوتر به آنها دسترسي دارد را مشاهده کنيم. روي ليست باز شونده کنار گزينه  </a:t>
            </a:r>
            <a:r>
              <a:rPr lang="en-US" sz="2400" dirty="0" smtClean="0">
                <a:cs typeface="B Zar" pitchFamily="2" charset="-78"/>
              </a:rPr>
              <a:t>Server Name</a:t>
            </a:r>
            <a:r>
              <a:rPr lang="fa-IR" sz="2400" dirty="0" smtClean="0">
                <a:cs typeface="B Zar" pitchFamily="2" charset="-78"/>
              </a:rPr>
              <a:t> کليک کنيد و روي گزينه </a:t>
            </a:r>
            <a:r>
              <a:rPr lang="en-US" sz="2400" dirty="0" smtClean="0">
                <a:cs typeface="B Zar" pitchFamily="2" charset="-78"/>
              </a:rPr>
              <a:t>Browse for More </a:t>
            </a:r>
            <a:r>
              <a:rPr lang="fa-IR" sz="2400" dirty="0" smtClean="0">
                <a:cs typeface="B Zar" pitchFamily="2" charset="-78"/>
              </a:rPr>
              <a:t>کليک کنيد.</a:t>
            </a:r>
          </a:p>
          <a:p>
            <a:pPr algn="just">
              <a:buNone/>
            </a:pPr>
            <a:r>
              <a:rPr lang="fa-IR" sz="2400" dirty="0" smtClean="0">
                <a:cs typeface="B Zar" pitchFamily="2" charset="-78"/>
              </a:rPr>
              <a:t/>
            </a:r>
            <a:br>
              <a:rPr lang="fa-IR" sz="2400" dirty="0" smtClean="0">
                <a:cs typeface="B Zar" pitchFamily="2" charset="-78"/>
              </a:rPr>
            </a:br>
            <a:endParaRPr lang="en-US" sz="2400" dirty="0" smtClean="0">
              <a:cs typeface="B Zar" pitchFamily="2" charset="-78"/>
            </a:endParaRPr>
          </a:p>
        </p:txBody>
      </p:sp>
      <p:sp>
        <p:nvSpPr>
          <p:cNvPr id="5" name="Footer Placeholder 4"/>
          <p:cNvSpPr>
            <a:spLocks noGrp="1"/>
          </p:cNvSpPr>
          <p:nvPr>
            <p:ph type="ftr" sz="quarter" idx="11"/>
          </p:nvPr>
        </p:nvSpPr>
        <p:spPr>
          <a:xfrm>
            <a:off x="1062820" y="6500834"/>
            <a:ext cx="7780361" cy="280966"/>
          </a:xfrm>
        </p:spPr>
        <p:txBody>
          <a:bodyPr/>
          <a:lstStyle/>
          <a:p>
            <a:pPr algn="ctr"/>
            <a:r>
              <a:rPr lang="fa-IR"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آزمایشگاه پایگاه داده ها -  آشنایی با </a:t>
            </a:r>
            <a:r>
              <a:rPr lang="en-US"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SQL Server</a:t>
            </a:r>
            <a:endParaRPr lang="fa-IR" sz="1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endParaRPr>
          </a:p>
        </p:txBody>
      </p:sp>
      <p:sp>
        <p:nvSpPr>
          <p:cNvPr id="4" name="Slide Number Placeholder 3"/>
          <p:cNvSpPr>
            <a:spLocks noGrp="1"/>
          </p:cNvSpPr>
          <p:nvPr>
            <p:ph type="sldNum" sz="quarter" idx="12"/>
          </p:nvPr>
        </p:nvSpPr>
        <p:spPr>
          <a:xfrm>
            <a:off x="79248" y="-71462"/>
            <a:ext cx="772020" cy="619126"/>
          </a:xfrm>
        </p:spPr>
        <p:txBody>
          <a:bodyPr/>
          <a:lstStyle/>
          <a:p>
            <a:pPr algn="ctr"/>
            <a:fld id="{E8DF37F9-CD82-4C8D-97DC-91C3A7A2F2BB}" type="slidenum">
              <a:rPr lang="fa-IR" sz="2800" b="1" smtClean="0">
                <a:solidFill>
                  <a:schemeClr val="tx1"/>
                </a:solidFill>
              </a:rPr>
              <a:pPr algn="ctr"/>
              <a:t>13</a:t>
            </a:fld>
            <a:endParaRPr lang="fa-IR" sz="2800" b="1" dirty="0">
              <a:solidFill>
                <a:schemeClr val="tx1"/>
              </a:solidFill>
            </a:endParaRPr>
          </a:p>
        </p:txBody>
      </p:sp>
      <p:pic>
        <p:nvPicPr>
          <p:cNvPr id="4098" name="Picture 2"/>
          <p:cNvPicPr>
            <a:picLocks noChangeAspect="1" noChangeArrowheads="1"/>
          </p:cNvPicPr>
          <p:nvPr/>
        </p:nvPicPr>
        <p:blipFill>
          <a:blip r:embed="rId3"/>
          <a:srcRect/>
          <a:stretch>
            <a:fillRect/>
          </a:stretch>
        </p:blipFill>
        <p:spPr bwMode="auto">
          <a:xfrm>
            <a:off x="1042431" y="928670"/>
            <a:ext cx="7821138" cy="49687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099" name="Picture 3"/>
          <p:cNvPicPr>
            <a:picLocks noChangeAspect="1" noChangeArrowheads="1"/>
          </p:cNvPicPr>
          <p:nvPr/>
        </p:nvPicPr>
        <p:blipFill>
          <a:blip r:embed="rId4"/>
          <a:srcRect/>
          <a:stretch>
            <a:fillRect/>
          </a:stretch>
        </p:blipFill>
        <p:spPr bwMode="auto">
          <a:xfrm>
            <a:off x="661774" y="4572008"/>
            <a:ext cx="8582452" cy="135732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139" y="142852"/>
            <a:ext cx="9519114" cy="540000"/>
          </a:xfrm>
        </p:spPr>
        <p:style>
          <a:lnRef idx="1">
            <a:schemeClr val="accent1"/>
          </a:lnRef>
          <a:fillRef idx="2">
            <a:schemeClr val="accent1"/>
          </a:fillRef>
          <a:effectRef idx="1">
            <a:schemeClr val="accent1"/>
          </a:effectRef>
          <a:fontRef idx="minor">
            <a:schemeClr val="dk1"/>
          </a:fontRef>
        </p:style>
        <p:txBody>
          <a:bodyPr>
            <a:noAutofit/>
          </a:bodyPr>
          <a:lstStyle/>
          <a:p>
            <a:pPr algn="r"/>
            <a:r>
              <a:rPr lang="fa-IR" sz="2800" dirty="0" smtClean="0">
                <a:cs typeface="B Titr" pitchFamily="2" charset="-78"/>
              </a:rPr>
              <a:t>مرحله 2- باز شدن </a:t>
            </a:r>
            <a:r>
              <a:rPr lang="en-US" sz="2800" dirty="0" smtClean="0"/>
              <a:t>SQL Server Management Studio</a:t>
            </a:r>
            <a:endParaRPr lang="fa-IR" sz="2800" dirty="0">
              <a:cs typeface="B Titr" pitchFamily="2" charset="-78"/>
            </a:endParaRPr>
          </a:p>
        </p:txBody>
      </p:sp>
      <p:pic>
        <p:nvPicPr>
          <p:cNvPr id="6" name="Picture 5" descr="DB (1).png"/>
          <p:cNvPicPr>
            <a:picLocks noChangeAspect="1"/>
          </p:cNvPicPr>
          <p:nvPr/>
        </p:nvPicPr>
        <p:blipFill>
          <a:blip r:embed="rId2"/>
          <a:stretch>
            <a:fillRect/>
          </a:stretch>
        </p:blipFill>
        <p:spPr>
          <a:xfrm>
            <a:off x="0" y="0"/>
            <a:ext cx="1083442" cy="1000100"/>
          </a:xfrm>
          <a:prstGeom prst="rect">
            <a:avLst/>
          </a:prstGeom>
          <a:ln>
            <a:noFill/>
          </a:ln>
          <a:effectLst>
            <a:outerShdw blurRad="190500" algn="tl" rotWithShape="0">
              <a:srgbClr val="000000">
                <a:alpha val="70000"/>
              </a:srgbClr>
            </a:outerShdw>
          </a:effectLst>
        </p:spPr>
      </p:pic>
      <p:sp>
        <p:nvSpPr>
          <p:cNvPr id="3" name="Content Placeholder 2"/>
          <p:cNvSpPr>
            <a:spLocks noGrp="1"/>
          </p:cNvSpPr>
          <p:nvPr>
            <p:ph idx="1"/>
          </p:nvPr>
        </p:nvSpPr>
        <p:spPr>
          <a:xfrm>
            <a:off x="232139" y="857232"/>
            <a:ext cx="9519079" cy="5572164"/>
          </a:xfrm>
        </p:spPr>
        <p:txBody>
          <a:bodyPr anchor="t">
            <a:normAutofit/>
          </a:bodyPr>
          <a:lstStyle/>
          <a:p>
            <a:pPr algn="just"/>
            <a:r>
              <a:rPr lang="fa-IR" sz="2400" dirty="0" smtClean="0">
                <a:cs typeface="B Zar" pitchFamily="2" charset="-78"/>
              </a:rPr>
              <a:t>با انتخاب گزینه </a:t>
            </a:r>
            <a:r>
              <a:rPr lang="en-US" sz="2400" dirty="0" smtClean="0">
                <a:cs typeface="B Zar" pitchFamily="2" charset="-78"/>
              </a:rPr>
              <a:t>Browse for More </a:t>
            </a:r>
            <a:r>
              <a:rPr lang="fa-IR" sz="2400" dirty="0" smtClean="0">
                <a:cs typeface="B Zar" pitchFamily="2" charset="-78"/>
              </a:rPr>
              <a:t> کادر لیست سرورهای در دسترس نمایش داده میشود.</a:t>
            </a:r>
          </a:p>
          <a:p>
            <a:pPr algn="just"/>
            <a:endParaRPr lang="fa-IR" sz="2400" dirty="0" smtClean="0">
              <a:cs typeface="B Zar" pitchFamily="2" charset="-78"/>
            </a:endParaRPr>
          </a:p>
          <a:p>
            <a:pPr algn="just"/>
            <a:endParaRPr lang="fa-IR" sz="2400" dirty="0" smtClean="0">
              <a:cs typeface="B Zar" pitchFamily="2" charset="-78"/>
            </a:endParaRPr>
          </a:p>
          <a:p>
            <a:pPr algn="just"/>
            <a:endParaRPr lang="fa-IR" sz="2400" dirty="0" smtClean="0">
              <a:cs typeface="B Zar" pitchFamily="2" charset="-78"/>
            </a:endParaRPr>
          </a:p>
          <a:p>
            <a:pPr algn="just"/>
            <a:endParaRPr lang="fa-IR" sz="2400" dirty="0" smtClean="0">
              <a:cs typeface="B Zar" pitchFamily="2" charset="-78"/>
            </a:endParaRPr>
          </a:p>
          <a:p>
            <a:pPr algn="just"/>
            <a:endParaRPr lang="fa-IR" sz="2400" dirty="0" smtClean="0">
              <a:cs typeface="B Zar" pitchFamily="2" charset="-78"/>
            </a:endParaRPr>
          </a:p>
          <a:p>
            <a:pPr algn="just"/>
            <a:endParaRPr lang="fa-IR" sz="2400" dirty="0" smtClean="0">
              <a:cs typeface="B Zar" pitchFamily="2" charset="-78"/>
            </a:endParaRPr>
          </a:p>
          <a:p>
            <a:pPr algn="just"/>
            <a:endParaRPr lang="fa-IR" sz="2400" dirty="0" smtClean="0">
              <a:cs typeface="B Zar" pitchFamily="2" charset="-78"/>
            </a:endParaRPr>
          </a:p>
          <a:p>
            <a:pPr algn="just"/>
            <a:endParaRPr lang="fa-IR" sz="2400" dirty="0" smtClean="0">
              <a:cs typeface="B Zar" pitchFamily="2" charset="-78"/>
            </a:endParaRPr>
          </a:p>
          <a:p>
            <a:pPr algn="just"/>
            <a:endParaRPr lang="fa-IR" sz="2400" dirty="0" smtClean="0">
              <a:cs typeface="B Zar" pitchFamily="2" charset="-78"/>
            </a:endParaRPr>
          </a:p>
        </p:txBody>
      </p:sp>
      <p:sp>
        <p:nvSpPr>
          <p:cNvPr id="5" name="Footer Placeholder 4"/>
          <p:cNvSpPr>
            <a:spLocks noGrp="1"/>
          </p:cNvSpPr>
          <p:nvPr>
            <p:ph type="ftr" sz="quarter" idx="11"/>
          </p:nvPr>
        </p:nvSpPr>
        <p:spPr>
          <a:xfrm>
            <a:off x="1062820" y="6500834"/>
            <a:ext cx="7780361" cy="280966"/>
          </a:xfrm>
        </p:spPr>
        <p:txBody>
          <a:bodyPr/>
          <a:lstStyle/>
          <a:p>
            <a:pPr algn="ctr"/>
            <a:r>
              <a:rPr lang="fa-IR"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آزمایشگاه پایگاه داده ها -  آشنایی با </a:t>
            </a:r>
            <a:r>
              <a:rPr lang="en-US"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SQL Server</a:t>
            </a:r>
            <a:endParaRPr lang="fa-IR" sz="1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endParaRPr>
          </a:p>
        </p:txBody>
      </p:sp>
      <p:sp>
        <p:nvSpPr>
          <p:cNvPr id="4" name="Slide Number Placeholder 3"/>
          <p:cNvSpPr>
            <a:spLocks noGrp="1"/>
          </p:cNvSpPr>
          <p:nvPr>
            <p:ph type="sldNum" sz="quarter" idx="12"/>
          </p:nvPr>
        </p:nvSpPr>
        <p:spPr>
          <a:xfrm>
            <a:off x="79248" y="-71462"/>
            <a:ext cx="772020" cy="619126"/>
          </a:xfrm>
        </p:spPr>
        <p:txBody>
          <a:bodyPr/>
          <a:lstStyle/>
          <a:p>
            <a:pPr algn="ctr"/>
            <a:fld id="{E8DF37F9-CD82-4C8D-97DC-91C3A7A2F2BB}" type="slidenum">
              <a:rPr lang="fa-IR" sz="2800" b="1" smtClean="0">
                <a:solidFill>
                  <a:schemeClr val="tx1"/>
                </a:solidFill>
              </a:rPr>
              <a:pPr algn="ctr"/>
              <a:t>14</a:t>
            </a:fld>
            <a:endParaRPr lang="fa-IR" sz="2800" b="1" dirty="0">
              <a:solidFill>
                <a:schemeClr val="tx1"/>
              </a:solidFill>
            </a:endParaRPr>
          </a:p>
        </p:txBody>
      </p:sp>
      <p:pic>
        <p:nvPicPr>
          <p:cNvPr id="5122" name="Picture 2"/>
          <p:cNvPicPr>
            <a:picLocks noChangeAspect="1" noChangeArrowheads="1"/>
          </p:cNvPicPr>
          <p:nvPr/>
        </p:nvPicPr>
        <p:blipFill>
          <a:blip r:embed="rId3"/>
          <a:srcRect/>
          <a:stretch>
            <a:fillRect/>
          </a:stretch>
        </p:blipFill>
        <p:spPr bwMode="auto">
          <a:xfrm>
            <a:off x="309530" y="1357298"/>
            <a:ext cx="4965700" cy="5092700"/>
          </a:xfrm>
          <a:prstGeom prst="rect">
            <a:avLst/>
          </a:prstGeom>
          <a:noFill/>
          <a:ln w="9525">
            <a:noFill/>
            <a:miter lim="800000"/>
            <a:headEnd/>
            <a:tailEnd/>
          </a:ln>
          <a:effectLst/>
        </p:spPr>
      </p:pic>
      <p:sp>
        <p:nvSpPr>
          <p:cNvPr id="10" name="TextBox 9"/>
          <p:cNvSpPr txBox="1"/>
          <p:nvPr/>
        </p:nvSpPr>
        <p:spPr>
          <a:xfrm>
            <a:off x="5381628" y="1357298"/>
            <a:ext cx="4286280" cy="1938992"/>
          </a:xfrm>
          <a:prstGeom prst="rect">
            <a:avLst/>
          </a:prstGeom>
        </p:spPr>
        <p:style>
          <a:lnRef idx="2">
            <a:schemeClr val="accent2"/>
          </a:lnRef>
          <a:fillRef idx="1">
            <a:schemeClr val="lt1"/>
          </a:fillRef>
          <a:effectRef idx="0">
            <a:schemeClr val="accent2"/>
          </a:effectRef>
          <a:fontRef idx="minor">
            <a:schemeClr val="dk1"/>
          </a:fontRef>
        </p:style>
        <p:txBody>
          <a:bodyPr wrap="square" rtlCol="1">
            <a:spAutoFit/>
          </a:bodyPr>
          <a:lstStyle/>
          <a:p>
            <a:pPr indent="177800" algn="just">
              <a:buFont typeface="Arial" pitchFamily="34" charset="0"/>
              <a:buChar char="•"/>
            </a:pPr>
            <a:r>
              <a:rPr lang="fa-IR" sz="2400" dirty="0" smtClean="0">
                <a:cs typeface="B Zar" pitchFamily="2" charset="-78"/>
              </a:rPr>
              <a:t>در قسمت </a:t>
            </a:r>
            <a:r>
              <a:rPr lang="en-US" sz="2000" dirty="0" smtClean="0">
                <a:cs typeface="B Zar" pitchFamily="2" charset="-78"/>
              </a:rPr>
              <a:t>Local Servers</a:t>
            </a:r>
            <a:r>
              <a:rPr lang="fa-IR" sz="2000" dirty="0" smtClean="0">
                <a:cs typeface="B Zar" pitchFamily="2" charset="-78"/>
              </a:rPr>
              <a:t> </a:t>
            </a:r>
            <a:r>
              <a:rPr lang="fa-IR" sz="2400" dirty="0" smtClean="0">
                <a:cs typeface="B Zar" pitchFamily="2" charset="-78"/>
              </a:rPr>
              <a:t>سرويسهاي مختلف </a:t>
            </a:r>
            <a:r>
              <a:rPr lang="en-US" sz="2000" dirty="0" smtClean="0">
                <a:cs typeface="B Zar" pitchFamily="2" charset="-78"/>
              </a:rPr>
              <a:t>SQLServer</a:t>
            </a:r>
            <a:r>
              <a:rPr lang="fa-IR" sz="2000" dirty="0" smtClean="0">
                <a:cs typeface="B Zar" pitchFamily="2" charset="-78"/>
              </a:rPr>
              <a:t> </a:t>
            </a:r>
            <a:r>
              <a:rPr lang="fa-IR" sz="2400" dirty="0" smtClean="0">
                <a:cs typeface="B Zar" pitchFamily="2" charset="-78"/>
              </a:rPr>
              <a:t>را مشاهده مي‌کنيد. با کليک بر روي علامت </a:t>
            </a:r>
            <a:r>
              <a:rPr lang="fa-IR" sz="2400" b="1" dirty="0" smtClean="0">
                <a:cs typeface="B Zar" pitchFamily="2" charset="-78"/>
              </a:rPr>
              <a:t>+</a:t>
            </a:r>
            <a:r>
              <a:rPr lang="fa-IR" sz="2400" dirty="0" smtClean="0">
                <a:cs typeface="B Zar" pitchFamily="2" charset="-78"/>
              </a:rPr>
              <a:t> نمونه يا نمونه‌هاي مختلف نصب شده بر روي اين کامپيوتر را مي‌توانيد مشاهده مي‌کنيد.</a:t>
            </a:r>
            <a:endParaRPr lang="fa-IR" sz="24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139" y="142852"/>
            <a:ext cx="9519114" cy="540000"/>
          </a:xfrm>
        </p:spPr>
        <p:style>
          <a:lnRef idx="1">
            <a:schemeClr val="accent1"/>
          </a:lnRef>
          <a:fillRef idx="2">
            <a:schemeClr val="accent1"/>
          </a:fillRef>
          <a:effectRef idx="1">
            <a:schemeClr val="accent1"/>
          </a:effectRef>
          <a:fontRef idx="minor">
            <a:schemeClr val="dk1"/>
          </a:fontRef>
        </p:style>
        <p:txBody>
          <a:bodyPr>
            <a:noAutofit/>
          </a:bodyPr>
          <a:lstStyle/>
          <a:p>
            <a:pPr algn="r"/>
            <a:r>
              <a:rPr lang="fa-IR" sz="2800" dirty="0" smtClean="0">
                <a:cs typeface="B Titr" pitchFamily="2" charset="-78"/>
              </a:rPr>
              <a:t>مرحله 2- باز شدن </a:t>
            </a:r>
            <a:r>
              <a:rPr lang="en-US" sz="2800" dirty="0" smtClean="0"/>
              <a:t>SQL Server Management Studio</a:t>
            </a:r>
            <a:endParaRPr lang="fa-IR" sz="2800" dirty="0">
              <a:cs typeface="B Titr" pitchFamily="2" charset="-78"/>
            </a:endParaRPr>
          </a:p>
        </p:txBody>
      </p:sp>
      <p:pic>
        <p:nvPicPr>
          <p:cNvPr id="6" name="Picture 5" descr="DB (1).png"/>
          <p:cNvPicPr>
            <a:picLocks noChangeAspect="1"/>
          </p:cNvPicPr>
          <p:nvPr/>
        </p:nvPicPr>
        <p:blipFill>
          <a:blip r:embed="rId2"/>
          <a:stretch>
            <a:fillRect/>
          </a:stretch>
        </p:blipFill>
        <p:spPr>
          <a:xfrm>
            <a:off x="0" y="0"/>
            <a:ext cx="1083442" cy="1000100"/>
          </a:xfrm>
          <a:prstGeom prst="rect">
            <a:avLst/>
          </a:prstGeom>
          <a:ln>
            <a:noFill/>
          </a:ln>
          <a:effectLst>
            <a:outerShdw blurRad="190500" algn="tl" rotWithShape="0">
              <a:srgbClr val="000000">
                <a:alpha val="70000"/>
              </a:srgbClr>
            </a:outerShdw>
          </a:effectLst>
        </p:spPr>
      </p:pic>
      <p:sp>
        <p:nvSpPr>
          <p:cNvPr id="3" name="Content Placeholder 2"/>
          <p:cNvSpPr>
            <a:spLocks noGrp="1"/>
          </p:cNvSpPr>
          <p:nvPr>
            <p:ph idx="1"/>
          </p:nvPr>
        </p:nvSpPr>
        <p:spPr>
          <a:xfrm>
            <a:off x="232139" y="857232"/>
            <a:ext cx="9519079" cy="5572164"/>
          </a:xfrm>
        </p:spPr>
        <p:txBody>
          <a:bodyPr anchor="t">
            <a:normAutofit/>
          </a:bodyPr>
          <a:lstStyle/>
          <a:p>
            <a:pPr algn="just"/>
            <a:r>
              <a:rPr lang="fa-IR" sz="2400" dirty="0" smtClean="0">
                <a:cs typeface="B Zar" pitchFamily="2" charset="-78"/>
              </a:rPr>
              <a:t>با انتخاب گزینه </a:t>
            </a:r>
            <a:r>
              <a:rPr lang="en-US" sz="2400" dirty="0" smtClean="0">
                <a:cs typeface="B Zar" pitchFamily="2" charset="-78"/>
              </a:rPr>
              <a:t>Browse for More </a:t>
            </a:r>
            <a:r>
              <a:rPr lang="fa-IR" sz="2400" dirty="0" smtClean="0">
                <a:cs typeface="B Zar" pitchFamily="2" charset="-78"/>
              </a:rPr>
              <a:t> کادر لیست سرورهای در دسترس نمایش داده میشود.</a:t>
            </a:r>
          </a:p>
          <a:p>
            <a:pPr algn="just"/>
            <a:endParaRPr lang="fa-IR" sz="2400" dirty="0" smtClean="0">
              <a:cs typeface="B Zar" pitchFamily="2" charset="-78"/>
            </a:endParaRPr>
          </a:p>
          <a:p>
            <a:pPr algn="just"/>
            <a:endParaRPr lang="fa-IR" sz="2400" dirty="0" smtClean="0">
              <a:cs typeface="B Zar" pitchFamily="2" charset="-78"/>
            </a:endParaRPr>
          </a:p>
          <a:p>
            <a:pPr algn="just"/>
            <a:endParaRPr lang="fa-IR" sz="2400" dirty="0" smtClean="0">
              <a:cs typeface="B Zar" pitchFamily="2" charset="-78"/>
            </a:endParaRPr>
          </a:p>
          <a:p>
            <a:pPr algn="just"/>
            <a:endParaRPr lang="fa-IR" sz="2400" dirty="0" smtClean="0">
              <a:cs typeface="B Zar" pitchFamily="2" charset="-78"/>
            </a:endParaRPr>
          </a:p>
          <a:p>
            <a:pPr algn="just"/>
            <a:endParaRPr lang="fa-IR" sz="2400" dirty="0" smtClean="0">
              <a:cs typeface="B Zar" pitchFamily="2" charset="-78"/>
            </a:endParaRPr>
          </a:p>
          <a:p>
            <a:pPr algn="just"/>
            <a:endParaRPr lang="fa-IR" sz="2400" dirty="0" smtClean="0">
              <a:cs typeface="B Zar" pitchFamily="2" charset="-78"/>
            </a:endParaRPr>
          </a:p>
          <a:p>
            <a:pPr algn="just"/>
            <a:endParaRPr lang="fa-IR" sz="2400" dirty="0" smtClean="0">
              <a:cs typeface="B Zar" pitchFamily="2" charset="-78"/>
            </a:endParaRPr>
          </a:p>
          <a:p>
            <a:pPr algn="just"/>
            <a:endParaRPr lang="fa-IR" sz="2400" dirty="0" smtClean="0">
              <a:cs typeface="B Zar" pitchFamily="2" charset="-78"/>
            </a:endParaRPr>
          </a:p>
          <a:p>
            <a:pPr algn="just"/>
            <a:endParaRPr lang="fa-IR" sz="2400" dirty="0" smtClean="0">
              <a:cs typeface="B Zar" pitchFamily="2" charset="-78"/>
            </a:endParaRPr>
          </a:p>
        </p:txBody>
      </p:sp>
      <p:sp>
        <p:nvSpPr>
          <p:cNvPr id="5" name="Footer Placeholder 4"/>
          <p:cNvSpPr>
            <a:spLocks noGrp="1"/>
          </p:cNvSpPr>
          <p:nvPr>
            <p:ph type="ftr" sz="quarter" idx="11"/>
          </p:nvPr>
        </p:nvSpPr>
        <p:spPr>
          <a:xfrm>
            <a:off x="1062820" y="6500834"/>
            <a:ext cx="7780361" cy="280966"/>
          </a:xfrm>
        </p:spPr>
        <p:txBody>
          <a:bodyPr/>
          <a:lstStyle/>
          <a:p>
            <a:pPr algn="ctr"/>
            <a:r>
              <a:rPr lang="fa-IR"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آزمایشگاه پایگاه داده ها -  آشنایی با </a:t>
            </a:r>
            <a:r>
              <a:rPr lang="en-US"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SQL Server</a:t>
            </a:r>
            <a:endParaRPr lang="fa-IR" sz="1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endParaRPr>
          </a:p>
        </p:txBody>
      </p:sp>
      <p:sp>
        <p:nvSpPr>
          <p:cNvPr id="4" name="Slide Number Placeholder 3"/>
          <p:cNvSpPr>
            <a:spLocks noGrp="1"/>
          </p:cNvSpPr>
          <p:nvPr>
            <p:ph type="sldNum" sz="quarter" idx="12"/>
          </p:nvPr>
        </p:nvSpPr>
        <p:spPr>
          <a:xfrm>
            <a:off x="79248" y="-71462"/>
            <a:ext cx="772020" cy="619126"/>
          </a:xfrm>
        </p:spPr>
        <p:txBody>
          <a:bodyPr/>
          <a:lstStyle/>
          <a:p>
            <a:pPr algn="ctr"/>
            <a:fld id="{E8DF37F9-CD82-4C8D-97DC-91C3A7A2F2BB}" type="slidenum">
              <a:rPr lang="fa-IR" sz="2800" b="1" smtClean="0">
                <a:solidFill>
                  <a:schemeClr val="tx1"/>
                </a:solidFill>
              </a:rPr>
              <a:pPr algn="ctr"/>
              <a:t>15</a:t>
            </a:fld>
            <a:endParaRPr lang="fa-IR" sz="2800" b="1" dirty="0">
              <a:solidFill>
                <a:schemeClr val="tx1"/>
              </a:solidFill>
            </a:endParaRPr>
          </a:p>
        </p:txBody>
      </p:sp>
      <p:sp>
        <p:nvSpPr>
          <p:cNvPr id="10" name="TextBox 9"/>
          <p:cNvSpPr txBox="1"/>
          <p:nvPr/>
        </p:nvSpPr>
        <p:spPr>
          <a:xfrm>
            <a:off x="5381628" y="1357298"/>
            <a:ext cx="4286280" cy="4524315"/>
          </a:xfrm>
          <a:prstGeom prst="rect">
            <a:avLst/>
          </a:prstGeom>
        </p:spPr>
        <p:style>
          <a:lnRef idx="2">
            <a:schemeClr val="accent2"/>
          </a:lnRef>
          <a:fillRef idx="1">
            <a:schemeClr val="lt1"/>
          </a:fillRef>
          <a:effectRef idx="0">
            <a:schemeClr val="accent2"/>
          </a:effectRef>
          <a:fontRef idx="minor">
            <a:schemeClr val="dk1"/>
          </a:fontRef>
        </p:style>
        <p:txBody>
          <a:bodyPr wrap="square" rtlCol="1">
            <a:spAutoFit/>
          </a:bodyPr>
          <a:lstStyle/>
          <a:p>
            <a:pPr indent="177800" algn="just">
              <a:buFont typeface="Arial" pitchFamily="34" charset="0"/>
              <a:buChar char="•"/>
            </a:pPr>
            <a:r>
              <a:rPr lang="fa-IR" sz="2400" dirty="0" smtClean="0">
                <a:cs typeface="B Zar" pitchFamily="2" charset="-78"/>
              </a:rPr>
              <a:t>روي برگه </a:t>
            </a:r>
            <a:r>
              <a:rPr lang="en-US" sz="2000" dirty="0" smtClean="0">
                <a:cs typeface="B Zar" pitchFamily="2" charset="-78"/>
              </a:rPr>
              <a:t>Network Servers</a:t>
            </a:r>
            <a:r>
              <a:rPr lang="fa-IR" sz="2000" dirty="0" smtClean="0">
                <a:cs typeface="B Zar" pitchFamily="2" charset="-78"/>
              </a:rPr>
              <a:t> </a:t>
            </a:r>
            <a:r>
              <a:rPr lang="en-US" sz="2000" dirty="0" smtClean="0">
                <a:cs typeface="B Zar" pitchFamily="2" charset="-78"/>
              </a:rPr>
              <a:t> </a:t>
            </a:r>
            <a:r>
              <a:rPr lang="fa-IR" sz="2400" dirty="0" smtClean="0">
                <a:cs typeface="B Zar" pitchFamily="2" charset="-78"/>
              </a:rPr>
              <a:t>کليک کنيد. در این قسمت ليست سرويس دهنده‌هائي که اين کامپيوتر از طريق شبکه (اینترنت یا شبکه های محلی) به آنها مي‌تواند دسترسي داشته باشد نمايش داده شده است. بر روي سرويس دهنده دوم موجود در اين ليست </a:t>
            </a:r>
            <a:r>
              <a:rPr lang="en-US" sz="2000" dirty="0" smtClean="0">
                <a:cs typeface="B Zar" pitchFamily="2" charset="-78"/>
              </a:rPr>
              <a:t>SQL Server 2000</a:t>
            </a:r>
            <a:r>
              <a:rPr lang="fa-IR" sz="2000" dirty="0" smtClean="0">
                <a:cs typeface="B Zar" pitchFamily="2" charset="-78"/>
              </a:rPr>
              <a:t> </a:t>
            </a:r>
            <a:r>
              <a:rPr lang="fa-IR" sz="2400" dirty="0" smtClean="0">
                <a:cs typeface="B Zar" pitchFamily="2" charset="-78"/>
              </a:rPr>
              <a:t>نصب شده است. پس با استفاده از اين برنامه مي‌توانيد به سرويس دهنده </a:t>
            </a:r>
            <a:r>
              <a:rPr lang="en-US" sz="2000" dirty="0" smtClean="0">
                <a:cs typeface="B Zar" pitchFamily="2" charset="-78"/>
              </a:rPr>
              <a:t>SQL Server 2000</a:t>
            </a:r>
            <a:r>
              <a:rPr lang="fa-IR" sz="2000" dirty="0" smtClean="0">
                <a:cs typeface="B Zar" pitchFamily="2" charset="-78"/>
              </a:rPr>
              <a:t> </a:t>
            </a:r>
            <a:r>
              <a:rPr lang="fa-IR" sz="2400" dirty="0" smtClean="0">
                <a:cs typeface="B Zar" pitchFamily="2" charset="-78"/>
              </a:rPr>
              <a:t>نيز متصل شويد.</a:t>
            </a:r>
          </a:p>
          <a:p>
            <a:pPr indent="177800" algn="just">
              <a:buFont typeface="Arial" pitchFamily="34" charset="0"/>
              <a:buChar char="•"/>
            </a:pPr>
            <a:r>
              <a:rPr lang="fa-IR" sz="2400" dirty="0" smtClean="0">
                <a:cs typeface="B Zar" pitchFamily="2" charset="-78"/>
              </a:rPr>
              <a:t>برای صرف نظر روي دکمه </a:t>
            </a:r>
            <a:r>
              <a:rPr lang="en-US" sz="2000" dirty="0" smtClean="0">
                <a:cs typeface="B Zar" pitchFamily="2" charset="-78"/>
              </a:rPr>
              <a:t>Cancel</a:t>
            </a:r>
            <a:r>
              <a:rPr lang="fa-IR" sz="2000" dirty="0" smtClean="0">
                <a:cs typeface="B Zar" pitchFamily="2" charset="-78"/>
              </a:rPr>
              <a:t> </a:t>
            </a:r>
            <a:r>
              <a:rPr lang="fa-IR" sz="2400" dirty="0" smtClean="0">
                <a:cs typeface="B Zar" pitchFamily="2" charset="-78"/>
              </a:rPr>
              <a:t>کليک کنيد.</a:t>
            </a:r>
          </a:p>
        </p:txBody>
      </p:sp>
      <p:pic>
        <p:nvPicPr>
          <p:cNvPr id="6146" name="Picture 2"/>
          <p:cNvPicPr>
            <a:picLocks noChangeAspect="1" noChangeArrowheads="1"/>
          </p:cNvPicPr>
          <p:nvPr/>
        </p:nvPicPr>
        <p:blipFill>
          <a:blip r:embed="rId3"/>
          <a:srcRect/>
          <a:stretch>
            <a:fillRect/>
          </a:stretch>
        </p:blipFill>
        <p:spPr bwMode="auto">
          <a:xfrm>
            <a:off x="452406" y="1285860"/>
            <a:ext cx="4656666" cy="485778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139" y="142852"/>
            <a:ext cx="9519114" cy="540000"/>
          </a:xfrm>
        </p:spPr>
        <p:style>
          <a:lnRef idx="1">
            <a:schemeClr val="accent1"/>
          </a:lnRef>
          <a:fillRef idx="2">
            <a:schemeClr val="accent1"/>
          </a:fillRef>
          <a:effectRef idx="1">
            <a:schemeClr val="accent1"/>
          </a:effectRef>
          <a:fontRef idx="minor">
            <a:schemeClr val="dk1"/>
          </a:fontRef>
        </p:style>
        <p:txBody>
          <a:bodyPr>
            <a:noAutofit/>
          </a:bodyPr>
          <a:lstStyle/>
          <a:p>
            <a:pPr algn="r"/>
            <a:r>
              <a:rPr lang="fa-IR" sz="2800" dirty="0" smtClean="0">
                <a:cs typeface="B Titr" pitchFamily="2" charset="-78"/>
              </a:rPr>
              <a:t>مرحله 2- باز شدن </a:t>
            </a:r>
            <a:r>
              <a:rPr lang="en-US" sz="2800" dirty="0" smtClean="0"/>
              <a:t>SQL Server Management Studio</a:t>
            </a:r>
            <a:endParaRPr lang="fa-IR" sz="2800" dirty="0">
              <a:cs typeface="B Titr" pitchFamily="2" charset="-78"/>
            </a:endParaRPr>
          </a:p>
        </p:txBody>
      </p:sp>
      <p:pic>
        <p:nvPicPr>
          <p:cNvPr id="6" name="Picture 5" descr="DB (1).png"/>
          <p:cNvPicPr>
            <a:picLocks noChangeAspect="1"/>
          </p:cNvPicPr>
          <p:nvPr/>
        </p:nvPicPr>
        <p:blipFill>
          <a:blip r:embed="rId2"/>
          <a:stretch>
            <a:fillRect/>
          </a:stretch>
        </p:blipFill>
        <p:spPr>
          <a:xfrm>
            <a:off x="0" y="0"/>
            <a:ext cx="1083442" cy="1000100"/>
          </a:xfrm>
          <a:prstGeom prst="rect">
            <a:avLst/>
          </a:prstGeom>
          <a:ln>
            <a:noFill/>
          </a:ln>
          <a:effectLst>
            <a:outerShdw blurRad="190500" algn="tl" rotWithShape="0">
              <a:srgbClr val="000000">
                <a:alpha val="70000"/>
              </a:srgbClr>
            </a:outerShdw>
          </a:effectLst>
        </p:spPr>
      </p:pic>
      <p:sp>
        <p:nvSpPr>
          <p:cNvPr id="3" name="Content Placeholder 2"/>
          <p:cNvSpPr>
            <a:spLocks noGrp="1"/>
          </p:cNvSpPr>
          <p:nvPr>
            <p:ph idx="1"/>
          </p:nvPr>
        </p:nvSpPr>
        <p:spPr>
          <a:xfrm>
            <a:off x="232139" y="857232"/>
            <a:ext cx="9519079" cy="5572164"/>
          </a:xfrm>
        </p:spPr>
        <p:txBody>
          <a:bodyPr anchor="t">
            <a:normAutofit/>
          </a:bodyPr>
          <a:lstStyle/>
          <a:p>
            <a:pPr algn="just"/>
            <a:endParaRPr lang="fa-IR" sz="2400" b="1" dirty="0" smtClean="0">
              <a:cs typeface="B Zar" pitchFamily="2" charset="-78"/>
            </a:endParaRPr>
          </a:p>
          <a:p>
            <a:pPr algn="just"/>
            <a:endParaRPr lang="fa-IR" sz="2400" b="1" dirty="0" smtClean="0">
              <a:cs typeface="B Zar" pitchFamily="2" charset="-78"/>
            </a:endParaRPr>
          </a:p>
          <a:p>
            <a:pPr algn="just"/>
            <a:r>
              <a:rPr lang="fa-IR" sz="2400" b="1" dirty="0" smtClean="0">
                <a:cs typeface="B Zar" pitchFamily="2" charset="-78"/>
              </a:rPr>
              <a:t>گزینه سوم </a:t>
            </a:r>
            <a:r>
              <a:rPr lang="en-US" sz="2400" b="1" dirty="0" smtClean="0">
                <a:cs typeface="B Zar" pitchFamily="2" charset="-78"/>
              </a:rPr>
              <a:t>Authentication</a:t>
            </a:r>
            <a:r>
              <a:rPr lang="fa-IR" sz="2400" b="1" dirty="0" smtClean="0">
                <a:cs typeface="B Zar" pitchFamily="2" charset="-78"/>
              </a:rPr>
              <a:t>:</a:t>
            </a:r>
            <a:r>
              <a:rPr lang="fa-IR" sz="2400" dirty="0" smtClean="0">
                <a:cs typeface="B Zar" pitchFamily="2" charset="-78"/>
              </a:rPr>
              <a:t> اصطلاح اعتبار سنجی اشاره به فرآیندی دارد که صلاحیت کاربر مدیر مشخص می شود در </a:t>
            </a:r>
            <a:r>
              <a:rPr lang="en-US" sz="2400" dirty="0" smtClean="0">
                <a:cs typeface="B Zar" pitchFamily="2" charset="-78"/>
              </a:rPr>
              <a:t>SQLServer</a:t>
            </a:r>
            <a:r>
              <a:rPr lang="fa-IR" sz="2400" dirty="0" smtClean="0">
                <a:cs typeface="B Zar" pitchFamily="2" charset="-78"/>
              </a:rPr>
              <a:t> دو روش مشخص برای تعیین صلاحیت کاربران وجود دارد که عبارتند از:</a:t>
            </a:r>
          </a:p>
          <a:p>
            <a:pPr marL="868680" lvl="1" indent="-457200" algn="just">
              <a:buFont typeface="+mj-lt"/>
              <a:buAutoNum type="arabicPeriod"/>
            </a:pPr>
            <a:r>
              <a:rPr lang="en-US" sz="2200" b="1" dirty="0" smtClean="0">
                <a:cs typeface="B Zar" pitchFamily="2" charset="-78"/>
              </a:rPr>
              <a:t>Windows Authentication</a:t>
            </a:r>
            <a:r>
              <a:rPr lang="fa-IR" sz="2200" b="1" dirty="0" smtClean="0">
                <a:cs typeface="B Zar" pitchFamily="2" charset="-78"/>
              </a:rPr>
              <a:t>- اعتبار سنجی ویندوز:</a:t>
            </a:r>
            <a:r>
              <a:rPr lang="fa-IR" sz="2200" dirty="0" smtClean="0">
                <a:cs typeface="B Zar" pitchFamily="2" charset="-78"/>
              </a:rPr>
              <a:t> در این حالت </a:t>
            </a:r>
            <a:r>
              <a:rPr lang="en-US" sz="2200" dirty="0" smtClean="0">
                <a:cs typeface="B Zar" pitchFamily="2" charset="-78"/>
              </a:rPr>
              <a:t>SQLServer</a:t>
            </a:r>
            <a:r>
              <a:rPr lang="fa-IR" sz="2200" dirty="0" smtClean="0">
                <a:cs typeface="B Zar" pitchFamily="2" charset="-78"/>
              </a:rPr>
              <a:t> به اعتبار سنجی سیستم عامل (ویندوز) رجوع کرده و آن را به رسمیت می شناسد یعنی فرض را بر این می گذارد که اگر کاربر صلاحیت استفاده از سیستم را دارد و توانسته وارد حساب کاربری در ویندوز شود پس حتماً مدیر می باشد و همین دلیل برای دسترسی آن کاربر به امکانات </a:t>
            </a:r>
            <a:r>
              <a:rPr lang="en-US" sz="2200" dirty="0" smtClean="0">
                <a:cs typeface="B Zar" pitchFamily="2" charset="-78"/>
              </a:rPr>
              <a:t>SSMS</a:t>
            </a:r>
            <a:r>
              <a:rPr lang="fa-IR" sz="2200" dirty="0" smtClean="0">
                <a:cs typeface="B Zar" pitchFamily="2" charset="-78"/>
              </a:rPr>
              <a:t> کفایت می کند. در این روش سد امنیتی فقط یک مرحله است و آن هم همان ورود به ویندوز است و هر کس که بتواند وارد ویندوز شود می تواند </a:t>
            </a:r>
            <a:r>
              <a:rPr lang="en-US" sz="2200" dirty="0" smtClean="0">
                <a:cs typeface="B Zar" pitchFamily="2" charset="-78"/>
              </a:rPr>
              <a:t>SSMS</a:t>
            </a:r>
            <a:r>
              <a:rPr lang="fa-IR" sz="2200" dirty="0" smtClean="0">
                <a:cs typeface="B Zar" pitchFamily="2" charset="-78"/>
              </a:rPr>
              <a:t> را نیز باز کند. البته یک کاربر زمانی می تواند از این روش برای ورود به </a:t>
            </a:r>
            <a:r>
              <a:rPr lang="en-US" sz="2200" dirty="0" smtClean="0">
                <a:cs typeface="B Zar" pitchFamily="2" charset="-78"/>
              </a:rPr>
              <a:t>SSMS</a:t>
            </a:r>
            <a:r>
              <a:rPr lang="fa-IR" sz="2200" dirty="0" smtClean="0">
                <a:cs typeface="B Zar" pitchFamily="2" charset="-78"/>
              </a:rPr>
              <a:t> استفاده کند که نام کاربری وی قبلاً (چه در هنگام نصب و چه بعد از آن) در </a:t>
            </a:r>
            <a:r>
              <a:rPr lang="en-US" sz="2200" dirty="0" smtClean="0">
                <a:cs typeface="B Zar" pitchFamily="2" charset="-78"/>
              </a:rPr>
              <a:t>SSMS</a:t>
            </a:r>
            <a:r>
              <a:rPr lang="fa-IR" sz="2200" dirty="0" smtClean="0">
                <a:cs typeface="B Zar" pitchFamily="2" charset="-78"/>
              </a:rPr>
              <a:t> به عنوان مدیر ثبت شده باشد. این روش روش زیاد امنی نبوده و در مکانهایی که درصد ریسک دسترسی افراد غیر از مدیر به سرور بالا است توصیه نمی شود.</a:t>
            </a:r>
            <a:endParaRPr lang="fa-IR" sz="2200" b="1" dirty="0" smtClean="0">
              <a:cs typeface="B Zar" pitchFamily="2" charset="-78"/>
            </a:endParaRPr>
          </a:p>
          <a:p>
            <a:pPr algn="just"/>
            <a:endParaRPr lang="fa-IR" sz="2400" dirty="0" smtClean="0">
              <a:cs typeface="B Zar" pitchFamily="2" charset="-78"/>
            </a:endParaRPr>
          </a:p>
          <a:p>
            <a:pPr algn="just"/>
            <a:endParaRPr lang="fa-IR" sz="2400" dirty="0" smtClean="0">
              <a:cs typeface="B Zar" pitchFamily="2" charset="-78"/>
            </a:endParaRPr>
          </a:p>
          <a:p>
            <a:pPr algn="just"/>
            <a:endParaRPr lang="fa-IR" sz="2400" dirty="0" smtClean="0">
              <a:cs typeface="B Zar" pitchFamily="2" charset="-78"/>
            </a:endParaRPr>
          </a:p>
          <a:p>
            <a:pPr algn="just"/>
            <a:endParaRPr lang="fa-IR" sz="2400" dirty="0" smtClean="0">
              <a:cs typeface="B Zar" pitchFamily="2" charset="-78"/>
            </a:endParaRPr>
          </a:p>
          <a:p>
            <a:pPr algn="just"/>
            <a:endParaRPr lang="fa-IR" sz="2400" dirty="0" smtClean="0">
              <a:cs typeface="B Zar" pitchFamily="2" charset="-78"/>
            </a:endParaRPr>
          </a:p>
          <a:p>
            <a:pPr algn="just"/>
            <a:endParaRPr lang="fa-IR" sz="2400" dirty="0" smtClean="0">
              <a:cs typeface="B Zar" pitchFamily="2" charset="-78"/>
            </a:endParaRPr>
          </a:p>
          <a:p>
            <a:pPr algn="just"/>
            <a:endParaRPr lang="fa-IR" sz="2400" dirty="0" smtClean="0">
              <a:cs typeface="B Zar" pitchFamily="2" charset="-78"/>
            </a:endParaRPr>
          </a:p>
          <a:p>
            <a:pPr algn="just"/>
            <a:endParaRPr lang="fa-IR" sz="2400" dirty="0" smtClean="0">
              <a:cs typeface="B Zar" pitchFamily="2" charset="-78"/>
            </a:endParaRPr>
          </a:p>
          <a:p>
            <a:pPr algn="just"/>
            <a:endParaRPr lang="fa-IR" sz="2400" dirty="0" smtClean="0">
              <a:cs typeface="B Zar" pitchFamily="2" charset="-78"/>
            </a:endParaRPr>
          </a:p>
        </p:txBody>
      </p:sp>
      <p:sp>
        <p:nvSpPr>
          <p:cNvPr id="5" name="Footer Placeholder 4"/>
          <p:cNvSpPr>
            <a:spLocks noGrp="1"/>
          </p:cNvSpPr>
          <p:nvPr>
            <p:ph type="ftr" sz="quarter" idx="11"/>
          </p:nvPr>
        </p:nvSpPr>
        <p:spPr>
          <a:xfrm>
            <a:off x="1062820" y="6500834"/>
            <a:ext cx="7780361" cy="280966"/>
          </a:xfrm>
        </p:spPr>
        <p:txBody>
          <a:bodyPr/>
          <a:lstStyle/>
          <a:p>
            <a:pPr algn="ctr"/>
            <a:r>
              <a:rPr lang="fa-IR"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آزمایشگاه پایگاه داده ها -  آشنایی با </a:t>
            </a:r>
            <a:r>
              <a:rPr lang="en-US"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SQL Server</a:t>
            </a:r>
            <a:endParaRPr lang="fa-IR" sz="1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endParaRPr>
          </a:p>
        </p:txBody>
      </p:sp>
      <p:sp>
        <p:nvSpPr>
          <p:cNvPr id="4" name="Slide Number Placeholder 3"/>
          <p:cNvSpPr>
            <a:spLocks noGrp="1"/>
          </p:cNvSpPr>
          <p:nvPr>
            <p:ph type="sldNum" sz="quarter" idx="12"/>
          </p:nvPr>
        </p:nvSpPr>
        <p:spPr>
          <a:xfrm>
            <a:off x="79248" y="-71462"/>
            <a:ext cx="772020" cy="619126"/>
          </a:xfrm>
        </p:spPr>
        <p:txBody>
          <a:bodyPr/>
          <a:lstStyle/>
          <a:p>
            <a:pPr algn="ctr"/>
            <a:fld id="{E8DF37F9-CD82-4C8D-97DC-91C3A7A2F2BB}" type="slidenum">
              <a:rPr lang="fa-IR" sz="2800" b="1" smtClean="0">
                <a:solidFill>
                  <a:schemeClr val="tx1"/>
                </a:solidFill>
              </a:rPr>
              <a:pPr algn="ctr"/>
              <a:t>16</a:t>
            </a:fld>
            <a:endParaRPr lang="fa-IR" sz="2800" b="1" dirty="0">
              <a:solidFill>
                <a:schemeClr val="tx1"/>
              </a:solidFill>
            </a:endParaRPr>
          </a:p>
        </p:txBody>
      </p:sp>
      <p:pic>
        <p:nvPicPr>
          <p:cNvPr id="7170" name="Picture 2"/>
          <p:cNvPicPr>
            <a:picLocks noChangeAspect="1" noChangeArrowheads="1"/>
          </p:cNvPicPr>
          <p:nvPr/>
        </p:nvPicPr>
        <p:blipFill>
          <a:blip r:embed="rId3"/>
          <a:srcRect/>
          <a:stretch>
            <a:fillRect/>
          </a:stretch>
        </p:blipFill>
        <p:spPr bwMode="auto">
          <a:xfrm>
            <a:off x="773877" y="1071546"/>
            <a:ext cx="8358246" cy="42862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171" name="Picture 3"/>
          <p:cNvPicPr>
            <a:picLocks noChangeAspect="1" noChangeArrowheads="1"/>
          </p:cNvPicPr>
          <p:nvPr/>
        </p:nvPicPr>
        <p:blipFill>
          <a:blip r:embed="rId4"/>
          <a:srcRect/>
          <a:stretch>
            <a:fillRect/>
          </a:stretch>
        </p:blipFill>
        <p:spPr bwMode="auto">
          <a:xfrm>
            <a:off x="666720" y="5643578"/>
            <a:ext cx="3457599" cy="57150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139" y="142852"/>
            <a:ext cx="9519114" cy="540000"/>
          </a:xfrm>
        </p:spPr>
        <p:style>
          <a:lnRef idx="1">
            <a:schemeClr val="accent1"/>
          </a:lnRef>
          <a:fillRef idx="2">
            <a:schemeClr val="accent1"/>
          </a:fillRef>
          <a:effectRef idx="1">
            <a:schemeClr val="accent1"/>
          </a:effectRef>
          <a:fontRef idx="minor">
            <a:schemeClr val="dk1"/>
          </a:fontRef>
        </p:style>
        <p:txBody>
          <a:bodyPr>
            <a:noAutofit/>
          </a:bodyPr>
          <a:lstStyle/>
          <a:p>
            <a:pPr algn="r"/>
            <a:r>
              <a:rPr lang="fa-IR" sz="2800" dirty="0" smtClean="0">
                <a:cs typeface="B Titr" pitchFamily="2" charset="-78"/>
              </a:rPr>
              <a:t>مرحله 2- باز شدن </a:t>
            </a:r>
            <a:r>
              <a:rPr lang="en-US" sz="2800" dirty="0" smtClean="0"/>
              <a:t>SQL Server Management Studio</a:t>
            </a:r>
            <a:endParaRPr lang="fa-IR" sz="2800" dirty="0">
              <a:cs typeface="B Titr" pitchFamily="2" charset="-78"/>
            </a:endParaRPr>
          </a:p>
        </p:txBody>
      </p:sp>
      <p:pic>
        <p:nvPicPr>
          <p:cNvPr id="6" name="Picture 5" descr="DB (1).png"/>
          <p:cNvPicPr>
            <a:picLocks noChangeAspect="1"/>
          </p:cNvPicPr>
          <p:nvPr/>
        </p:nvPicPr>
        <p:blipFill>
          <a:blip r:embed="rId2"/>
          <a:stretch>
            <a:fillRect/>
          </a:stretch>
        </p:blipFill>
        <p:spPr>
          <a:xfrm>
            <a:off x="0" y="0"/>
            <a:ext cx="1083442" cy="1000100"/>
          </a:xfrm>
          <a:prstGeom prst="rect">
            <a:avLst/>
          </a:prstGeom>
          <a:ln>
            <a:noFill/>
          </a:ln>
          <a:effectLst>
            <a:outerShdw blurRad="190500" algn="tl" rotWithShape="0">
              <a:srgbClr val="000000">
                <a:alpha val="70000"/>
              </a:srgbClr>
            </a:outerShdw>
          </a:effectLst>
        </p:spPr>
      </p:pic>
      <p:sp>
        <p:nvSpPr>
          <p:cNvPr id="3" name="Content Placeholder 2"/>
          <p:cNvSpPr>
            <a:spLocks noGrp="1"/>
          </p:cNvSpPr>
          <p:nvPr>
            <p:ph idx="1"/>
          </p:nvPr>
        </p:nvSpPr>
        <p:spPr>
          <a:xfrm>
            <a:off x="232139" y="857232"/>
            <a:ext cx="9519079" cy="5572164"/>
          </a:xfrm>
        </p:spPr>
        <p:txBody>
          <a:bodyPr anchor="t">
            <a:normAutofit/>
          </a:bodyPr>
          <a:lstStyle/>
          <a:p>
            <a:pPr algn="just"/>
            <a:endParaRPr lang="fa-IR" sz="2400" b="1" dirty="0" smtClean="0">
              <a:cs typeface="B Zar" pitchFamily="2" charset="-78"/>
            </a:endParaRPr>
          </a:p>
          <a:p>
            <a:pPr algn="just"/>
            <a:endParaRPr lang="fa-IR" sz="2400" b="1" dirty="0" smtClean="0">
              <a:cs typeface="B Zar" pitchFamily="2" charset="-78"/>
            </a:endParaRPr>
          </a:p>
          <a:p>
            <a:pPr algn="just"/>
            <a:r>
              <a:rPr lang="fa-IR" sz="2400" b="1" dirty="0" smtClean="0">
                <a:cs typeface="B Zar" pitchFamily="2" charset="-78"/>
              </a:rPr>
              <a:t>گزینه سوم </a:t>
            </a:r>
            <a:r>
              <a:rPr lang="en-US" sz="2400" b="1" dirty="0" smtClean="0">
                <a:cs typeface="B Zar" pitchFamily="2" charset="-78"/>
              </a:rPr>
              <a:t>Authentication</a:t>
            </a:r>
            <a:r>
              <a:rPr lang="fa-IR" sz="2400" b="1" dirty="0" smtClean="0">
                <a:cs typeface="B Zar" pitchFamily="2" charset="-78"/>
              </a:rPr>
              <a:t>:</a:t>
            </a:r>
            <a:endParaRPr lang="fa-IR" sz="2400" dirty="0" smtClean="0">
              <a:cs typeface="B Zar" pitchFamily="2" charset="-78"/>
            </a:endParaRPr>
          </a:p>
          <a:p>
            <a:pPr marL="868680" lvl="1" indent="-457200" algn="just">
              <a:buFont typeface="+mj-lt"/>
              <a:buAutoNum type="arabicPeriod"/>
            </a:pPr>
            <a:r>
              <a:rPr lang="en-US" sz="2200" b="1" dirty="0" smtClean="0">
                <a:cs typeface="B Zar" pitchFamily="2" charset="-78"/>
              </a:rPr>
              <a:t>SQL Server Authentication</a:t>
            </a:r>
            <a:r>
              <a:rPr lang="fa-IR" sz="2200" b="1" dirty="0" smtClean="0">
                <a:cs typeface="B Zar" pitchFamily="2" charset="-78"/>
              </a:rPr>
              <a:t>- اعتبار سنجی اس کیو ال سرور:</a:t>
            </a:r>
            <a:r>
              <a:rPr lang="fa-IR" sz="2200" dirty="0" smtClean="0">
                <a:cs typeface="B Zar" pitchFamily="2" charset="-78"/>
              </a:rPr>
              <a:t> این روش اعتبار سنجی از روش قبلی امن تر است چون ورود کاربر به ویندوز را مد نظر قرار نداده و در هر صورت از کاربر رمز عبور و نام کاربری مختص ورود به </a:t>
            </a:r>
            <a:r>
              <a:rPr lang="en-US" sz="2200" dirty="0" smtClean="0">
                <a:cs typeface="B Zar" pitchFamily="2" charset="-78"/>
              </a:rPr>
              <a:t>SSMS</a:t>
            </a:r>
            <a:r>
              <a:rPr lang="fa-IR" sz="2200" dirty="0" smtClean="0">
                <a:cs typeface="B Zar" pitchFamily="2" charset="-78"/>
              </a:rPr>
              <a:t> را درخواست می کند. البته قبلاً باید این حساب کاربری در </a:t>
            </a:r>
            <a:r>
              <a:rPr lang="en-US" sz="2200" dirty="0" smtClean="0">
                <a:cs typeface="B Zar" pitchFamily="2" charset="-78"/>
              </a:rPr>
              <a:t>SSMS</a:t>
            </a:r>
            <a:r>
              <a:rPr lang="fa-IR" sz="2200" dirty="0" smtClean="0">
                <a:cs typeface="B Zar" pitchFamily="2" charset="-78"/>
              </a:rPr>
              <a:t> تعریف شده باشد. در این حالت کاربر دو سد امنیتی را برای ورود به </a:t>
            </a:r>
            <a:r>
              <a:rPr lang="en-US" sz="2200" dirty="0" smtClean="0">
                <a:cs typeface="B Zar" pitchFamily="2" charset="-78"/>
              </a:rPr>
              <a:t>SSMS</a:t>
            </a:r>
            <a:r>
              <a:rPr lang="fa-IR" sz="2200" dirty="0" smtClean="0">
                <a:cs typeface="B Zar" pitchFamily="2" charset="-78"/>
              </a:rPr>
              <a:t> می گذراند. 1- ورود به ویندوز 2- ورود با نام کاربری و رمز عبور به </a:t>
            </a:r>
            <a:r>
              <a:rPr lang="en-US" sz="2200" dirty="0" smtClean="0">
                <a:cs typeface="B Zar" pitchFamily="2" charset="-78"/>
              </a:rPr>
              <a:t>SSMS</a:t>
            </a:r>
            <a:endParaRPr lang="fa-IR" sz="2200" b="1" dirty="0" smtClean="0">
              <a:cs typeface="B Zar" pitchFamily="2" charset="-78"/>
            </a:endParaRPr>
          </a:p>
          <a:p>
            <a:pPr algn="just"/>
            <a:endParaRPr lang="fa-IR" sz="2400" dirty="0" smtClean="0">
              <a:cs typeface="B Zar" pitchFamily="2" charset="-78"/>
            </a:endParaRPr>
          </a:p>
          <a:p>
            <a:pPr algn="just"/>
            <a:endParaRPr lang="fa-IR" sz="2400" dirty="0" smtClean="0">
              <a:cs typeface="B Zar" pitchFamily="2" charset="-78"/>
            </a:endParaRPr>
          </a:p>
          <a:p>
            <a:pPr algn="just"/>
            <a:endParaRPr lang="fa-IR" sz="2400" dirty="0" smtClean="0">
              <a:cs typeface="B Zar" pitchFamily="2" charset="-78"/>
            </a:endParaRPr>
          </a:p>
          <a:p>
            <a:pPr algn="just"/>
            <a:endParaRPr lang="fa-IR" sz="2400" dirty="0" smtClean="0">
              <a:cs typeface="B Zar" pitchFamily="2" charset="-78"/>
            </a:endParaRPr>
          </a:p>
          <a:p>
            <a:pPr algn="just"/>
            <a:endParaRPr lang="fa-IR" sz="2400" dirty="0" smtClean="0">
              <a:cs typeface="B Zar" pitchFamily="2" charset="-78"/>
            </a:endParaRPr>
          </a:p>
          <a:p>
            <a:pPr algn="just"/>
            <a:endParaRPr lang="fa-IR" sz="2400" dirty="0" smtClean="0">
              <a:cs typeface="B Zar" pitchFamily="2" charset="-78"/>
            </a:endParaRPr>
          </a:p>
          <a:p>
            <a:pPr algn="just"/>
            <a:endParaRPr lang="fa-IR" sz="2400" dirty="0" smtClean="0">
              <a:cs typeface="B Zar" pitchFamily="2" charset="-78"/>
            </a:endParaRPr>
          </a:p>
          <a:p>
            <a:pPr algn="just"/>
            <a:endParaRPr lang="fa-IR" sz="2400" dirty="0" smtClean="0">
              <a:cs typeface="B Zar" pitchFamily="2" charset="-78"/>
            </a:endParaRPr>
          </a:p>
          <a:p>
            <a:pPr algn="just"/>
            <a:endParaRPr lang="fa-IR" sz="2400" dirty="0" smtClean="0">
              <a:cs typeface="B Zar" pitchFamily="2" charset="-78"/>
            </a:endParaRPr>
          </a:p>
        </p:txBody>
      </p:sp>
      <p:sp>
        <p:nvSpPr>
          <p:cNvPr id="5" name="Footer Placeholder 4"/>
          <p:cNvSpPr>
            <a:spLocks noGrp="1"/>
          </p:cNvSpPr>
          <p:nvPr>
            <p:ph type="ftr" sz="quarter" idx="11"/>
          </p:nvPr>
        </p:nvSpPr>
        <p:spPr>
          <a:xfrm>
            <a:off x="1062820" y="6500834"/>
            <a:ext cx="7780361" cy="280966"/>
          </a:xfrm>
        </p:spPr>
        <p:txBody>
          <a:bodyPr/>
          <a:lstStyle/>
          <a:p>
            <a:pPr algn="ctr"/>
            <a:r>
              <a:rPr lang="fa-IR"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آزمایشگاه پایگاه داده ها -  آشنایی با </a:t>
            </a:r>
            <a:r>
              <a:rPr lang="en-US"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SQL Server</a:t>
            </a:r>
            <a:endParaRPr lang="fa-IR" sz="1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endParaRPr>
          </a:p>
        </p:txBody>
      </p:sp>
      <p:sp>
        <p:nvSpPr>
          <p:cNvPr id="4" name="Slide Number Placeholder 3"/>
          <p:cNvSpPr>
            <a:spLocks noGrp="1"/>
          </p:cNvSpPr>
          <p:nvPr>
            <p:ph type="sldNum" sz="quarter" idx="12"/>
          </p:nvPr>
        </p:nvSpPr>
        <p:spPr>
          <a:xfrm>
            <a:off x="79248" y="-71462"/>
            <a:ext cx="772020" cy="619126"/>
          </a:xfrm>
        </p:spPr>
        <p:txBody>
          <a:bodyPr/>
          <a:lstStyle/>
          <a:p>
            <a:pPr algn="ctr"/>
            <a:fld id="{E8DF37F9-CD82-4C8D-97DC-91C3A7A2F2BB}" type="slidenum">
              <a:rPr lang="fa-IR" sz="2800" b="1" smtClean="0">
                <a:solidFill>
                  <a:schemeClr val="tx1"/>
                </a:solidFill>
              </a:rPr>
              <a:pPr algn="ctr"/>
              <a:t>17</a:t>
            </a:fld>
            <a:endParaRPr lang="fa-IR" sz="2800" b="1" dirty="0">
              <a:solidFill>
                <a:schemeClr val="tx1"/>
              </a:solidFill>
            </a:endParaRPr>
          </a:p>
        </p:txBody>
      </p:sp>
      <p:pic>
        <p:nvPicPr>
          <p:cNvPr id="8194" name="Picture 2"/>
          <p:cNvPicPr>
            <a:picLocks noChangeAspect="1" noChangeArrowheads="1"/>
          </p:cNvPicPr>
          <p:nvPr/>
        </p:nvPicPr>
        <p:blipFill>
          <a:blip r:embed="rId3"/>
          <a:srcRect/>
          <a:stretch>
            <a:fillRect/>
          </a:stretch>
        </p:blipFill>
        <p:spPr bwMode="auto">
          <a:xfrm>
            <a:off x="1452538" y="3929066"/>
            <a:ext cx="7000924" cy="252300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195" name="Picture 3"/>
          <p:cNvPicPr>
            <a:picLocks noChangeAspect="1" noChangeArrowheads="1"/>
          </p:cNvPicPr>
          <p:nvPr/>
        </p:nvPicPr>
        <p:blipFill>
          <a:blip r:embed="rId4"/>
          <a:srcRect/>
          <a:stretch>
            <a:fillRect/>
          </a:stretch>
        </p:blipFill>
        <p:spPr bwMode="auto">
          <a:xfrm>
            <a:off x="762447" y="1000108"/>
            <a:ext cx="8381106" cy="50006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139" y="142852"/>
            <a:ext cx="9519114" cy="540000"/>
          </a:xfrm>
        </p:spPr>
        <p:style>
          <a:lnRef idx="1">
            <a:schemeClr val="accent1"/>
          </a:lnRef>
          <a:fillRef idx="2">
            <a:schemeClr val="accent1"/>
          </a:fillRef>
          <a:effectRef idx="1">
            <a:schemeClr val="accent1"/>
          </a:effectRef>
          <a:fontRef idx="minor">
            <a:schemeClr val="dk1"/>
          </a:fontRef>
        </p:style>
        <p:txBody>
          <a:bodyPr>
            <a:noAutofit/>
          </a:bodyPr>
          <a:lstStyle/>
          <a:p>
            <a:pPr algn="r"/>
            <a:r>
              <a:rPr lang="fa-IR" sz="2800" dirty="0" smtClean="0">
                <a:cs typeface="B Titr" pitchFamily="2" charset="-78"/>
              </a:rPr>
              <a:t>مرحله 2- باز شدن </a:t>
            </a:r>
            <a:r>
              <a:rPr lang="en-US" sz="2800" dirty="0" smtClean="0"/>
              <a:t>SQL Server Management Studio</a:t>
            </a:r>
            <a:endParaRPr lang="fa-IR" sz="2800" dirty="0">
              <a:cs typeface="B Titr" pitchFamily="2" charset="-78"/>
            </a:endParaRPr>
          </a:p>
        </p:txBody>
      </p:sp>
      <p:pic>
        <p:nvPicPr>
          <p:cNvPr id="6" name="Picture 5" descr="DB (1).png"/>
          <p:cNvPicPr>
            <a:picLocks noChangeAspect="1"/>
          </p:cNvPicPr>
          <p:nvPr/>
        </p:nvPicPr>
        <p:blipFill>
          <a:blip r:embed="rId2"/>
          <a:stretch>
            <a:fillRect/>
          </a:stretch>
        </p:blipFill>
        <p:spPr>
          <a:xfrm>
            <a:off x="0" y="0"/>
            <a:ext cx="1083442" cy="1000100"/>
          </a:xfrm>
          <a:prstGeom prst="rect">
            <a:avLst/>
          </a:prstGeom>
          <a:ln>
            <a:noFill/>
          </a:ln>
          <a:effectLst>
            <a:outerShdw blurRad="190500" algn="tl" rotWithShape="0">
              <a:srgbClr val="000000">
                <a:alpha val="70000"/>
              </a:srgbClr>
            </a:outerShdw>
          </a:effectLst>
        </p:spPr>
      </p:pic>
      <p:sp>
        <p:nvSpPr>
          <p:cNvPr id="3" name="Content Placeholder 2"/>
          <p:cNvSpPr>
            <a:spLocks noGrp="1"/>
          </p:cNvSpPr>
          <p:nvPr>
            <p:ph idx="1"/>
          </p:nvPr>
        </p:nvSpPr>
        <p:spPr>
          <a:xfrm>
            <a:off x="5453066" y="1714488"/>
            <a:ext cx="4298152" cy="4643470"/>
          </a:xfrm>
        </p:spPr>
        <p:style>
          <a:lnRef idx="2">
            <a:schemeClr val="accent2"/>
          </a:lnRef>
          <a:fillRef idx="1">
            <a:schemeClr val="lt1"/>
          </a:fillRef>
          <a:effectRef idx="0">
            <a:schemeClr val="accent2"/>
          </a:effectRef>
          <a:fontRef idx="minor">
            <a:schemeClr val="dk1"/>
          </a:fontRef>
        </p:style>
        <p:txBody>
          <a:bodyPr anchor="ctr">
            <a:normAutofit/>
          </a:bodyPr>
          <a:lstStyle/>
          <a:p>
            <a:pPr algn="just"/>
            <a:r>
              <a:rPr lang="fa-IR" sz="2400" b="1" dirty="0" smtClean="0">
                <a:cs typeface="B Zar" pitchFamily="2" charset="-78"/>
              </a:rPr>
              <a:t>گزینه </a:t>
            </a:r>
            <a:r>
              <a:rPr lang="en-US" sz="2400" b="1" dirty="0" smtClean="0">
                <a:cs typeface="B Zar" pitchFamily="2" charset="-78"/>
              </a:rPr>
              <a:t>Options</a:t>
            </a:r>
            <a:r>
              <a:rPr lang="fa-IR" sz="2400" b="1" dirty="0" smtClean="0">
                <a:cs typeface="B Zar" pitchFamily="2" charset="-78"/>
              </a:rPr>
              <a:t>: </a:t>
            </a:r>
            <a:r>
              <a:rPr lang="fa-IR" sz="2400" dirty="0" smtClean="0">
                <a:cs typeface="B Zar" pitchFamily="2" charset="-78"/>
              </a:rPr>
              <a:t>با کليک بر روي دکمه </a:t>
            </a:r>
            <a:r>
              <a:rPr lang="en-US" sz="2400" dirty="0" smtClean="0">
                <a:cs typeface="B Zar" pitchFamily="2" charset="-78"/>
              </a:rPr>
              <a:t>Options</a:t>
            </a:r>
            <a:r>
              <a:rPr lang="fa-IR" sz="2400" dirty="0" smtClean="0">
                <a:cs typeface="B Zar" pitchFamily="2" charset="-78"/>
              </a:rPr>
              <a:t> مي‌توانيد تعيين کنيد که:</a:t>
            </a:r>
          </a:p>
          <a:p>
            <a:pPr marL="566928" indent="-457200" algn="just">
              <a:buFont typeface="+mj-lt"/>
              <a:buAutoNum type="arabicPeriod"/>
            </a:pPr>
            <a:r>
              <a:rPr lang="fa-IR" sz="2400" dirty="0" smtClean="0">
                <a:solidFill>
                  <a:srgbClr val="002060"/>
                </a:solidFill>
                <a:cs typeface="B Zar" pitchFamily="2" charset="-78"/>
              </a:rPr>
              <a:t>به صورت پيش فرض به کدام پايگاه داده متصل شويد.</a:t>
            </a:r>
          </a:p>
          <a:p>
            <a:pPr marL="566928" indent="-457200" algn="just">
              <a:buFont typeface="+mj-lt"/>
              <a:buAutoNum type="arabicPeriod"/>
            </a:pPr>
            <a:r>
              <a:rPr lang="fa-IR" sz="2400" dirty="0" smtClean="0">
                <a:solidFill>
                  <a:srgbClr val="002060"/>
                </a:solidFill>
                <a:cs typeface="B Zar" pitchFamily="2" charset="-78"/>
              </a:rPr>
              <a:t>براي اتصال به يک سرويس دهنده موجود در شبکه از کدام پروتکل استفاده نمائيد.</a:t>
            </a:r>
          </a:p>
          <a:p>
            <a:pPr marL="566928" indent="-457200" algn="just">
              <a:buFont typeface="+mj-lt"/>
              <a:buAutoNum type="arabicPeriod"/>
            </a:pPr>
            <a:r>
              <a:rPr lang="fa-IR" sz="2400" dirty="0" smtClean="0">
                <a:solidFill>
                  <a:srgbClr val="002060"/>
                </a:solidFill>
                <a:cs typeface="B Zar" pitchFamily="2" charset="-78"/>
              </a:rPr>
              <a:t>حداکثر زمان انتظار (بر حسب ثانيه) جهت اتصال به سرويس دهنده و حداکثر زمان انتظار (بر حسب ثانيه) جهت اجراي دستورات را تعيين نمائيد.</a:t>
            </a:r>
          </a:p>
          <a:p>
            <a:pPr marL="566928" indent="-457200" algn="just">
              <a:buFont typeface="+mj-lt"/>
              <a:buAutoNum type="arabicPeriod"/>
            </a:pPr>
            <a:r>
              <a:rPr lang="fa-IR" sz="2400" dirty="0" smtClean="0">
                <a:solidFill>
                  <a:srgbClr val="002060"/>
                </a:solidFill>
                <a:cs typeface="B Zar" pitchFamily="2" charset="-78"/>
              </a:rPr>
              <a:t>و تعیین کنید که اتصال کدگذاری شود یا نه.</a:t>
            </a:r>
            <a:endParaRPr lang="fa-IR" sz="2400" dirty="0" smtClean="0">
              <a:cs typeface="B Zar" pitchFamily="2" charset="-78"/>
            </a:endParaRPr>
          </a:p>
        </p:txBody>
      </p:sp>
      <p:sp>
        <p:nvSpPr>
          <p:cNvPr id="5" name="Footer Placeholder 4"/>
          <p:cNvSpPr>
            <a:spLocks noGrp="1"/>
          </p:cNvSpPr>
          <p:nvPr>
            <p:ph type="ftr" sz="quarter" idx="11"/>
          </p:nvPr>
        </p:nvSpPr>
        <p:spPr>
          <a:xfrm>
            <a:off x="1062820" y="6500834"/>
            <a:ext cx="7780361" cy="280966"/>
          </a:xfrm>
        </p:spPr>
        <p:txBody>
          <a:bodyPr/>
          <a:lstStyle/>
          <a:p>
            <a:pPr algn="ctr"/>
            <a:r>
              <a:rPr lang="fa-IR"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آزمایشگاه پایگاه داده ها -  آشنایی با </a:t>
            </a:r>
            <a:r>
              <a:rPr lang="en-US"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SQL Server</a:t>
            </a:r>
            <a:endParaRPr lang="fa-IR" sz="1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endParaRPr>
          </a:p>
        </p:txBody>
      </p:sp>
      <p:sp>
        <p:nvSpPr>
          <p:cNvPr id="4" name="Slide Number Placeholder 3"/>
          <p:cNvSpPr>
            <a:spLocks noGrp="1"/>
          </p:cNvSpPr>
          <p:nvPr>
            <p:ph type="sldNum" sz="quarter" idx="12"/>
          </p:nvPr>
        </p:nvSpPr>
        <p:spPr>
          <a:xfrm>
            <a:off x="79248" y="-71462"/>
            <a:ext cx="772020" cy="619126"/>
          </a:xfrm>
        </p:spPr>
        <p:txBody>
          <a:bodyPr/>
          <a:lstStyle/>
          <a:p>
            <a:pPr algn="ctr"/>
            <a:fld id="{E8DF37F9-CD82-4C8D-97DC-91C3A7A2F2BB}" type="slidenum">
              <a:rPr lang="fa-IR" sz="2800" b="1" smtClean="0">
                <a:solidFill>
                  <a:schemeClr val="tx1"/>
                </a:solidFill>
              </a:rPr>
              <a:pPr algn="ctr"/>
              <a:t>18</a:t>
            </a:fld>
            <a:endParaRPr lang="fa-IR" sz="2800" b="1" dirty="0">
              <a:solidFill>
                <a:schemeClr val="tx1"/>
              </a:solidFill>
            </a:endParaRPr>
          </a:p>
        </p:txBody>
      </p:sp>
      <p:pic>
        <p:nvPicPr>
          <p:cNvPr id="9218" name="Picture 2"/>
          <p:cNvPicPr>
            <a:picLocks noChangeAspect="1" noChangeArrowheads="1"/>
          </p:cNvPicPr>
          <p:nvPr/>
        </p:nvPicPr>
        <p:blipFill>
          <a:blip r:embed="rId3"/>
          <a:srcRect/>
          <a:stretch>
            <a:fillRect/>
          </a:stretch>
        </p:blipFill>
        <p:spPr bwMode="auto">
          <a:xfrm>
            <a:off x="1199609" y="857232"/>
            <a:ext cx="7506782" cy="64294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pSp>
        <p:nvGrpSpPr>
          <p:cNvPr id="16" name="Group 15"/>
          <p:cNvGrpSpPr/>
          <p:nvPr/>
        </p:nvGrpSpPr>
        <p:grpSpPr>
          <a:xfrm>
            <a:off x="238092" y="1643050"/>
            <a:ext cx="5000660" cy="4714908"/>
            <a:chOff x="238092" y="1643050"/>
            <a:chExt cx="5067300" cy="4800600"/>
          </a:xfrm>
        </p:grpSpPr>
        <p:pic>
          <p:nvPicPr>
            <p:cNvPr id="9220" name="Picture 4"/>
            <p:cNvPicPr>
              <a:picLocks noChangeAspect="1" noChangeArrowheads="1"/>
            </p:cNvPicPr>
            <p:nvPr/>
          </p:nvPicPr>
          <p:blipFill>
            <a:blip r:embed="rId4"/>
            <a:srcRect/>
            <a:stretch>
              <a:fillRect/>
            </a:stretch>
          </p:blipFill>
          <p:spPr bwMode="auto">
            <a:xfrm>
              <a:off x="238092" y="1643050"/>
              <a:ext cx="5067300" cy="4800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TextBox 11"/>
            <p:cNvSpPr txBox="1"/>
            <p:nvPr/>
          </p:nvSpPr>
          <p:spPr>
            <a:xfrm>
              <a:off x="2309794" y="2428868"/>
              <a:ext cx="285752"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fa-IR" sz="2400" dirty="0" smtClean="0">
                  <a:cs typeface="B Titr" pitchFamily="2" charset="-78"/>
                </a:rPr>
                <a:t>1</a:t>
              </a:r>
              <a:endParaRPr lang="fa-IR" sz="2400" dirty="0">
                <a:cs typeface="B Titr" pitchFamily="2" charset="-78"/>
              </a:endParaRPr>
            </a:p>
          </p:txBody>
        </p:sp>
        <p:sp>
          <p:nvSpPr>
            <p:cNvPr id="13" name="TextBox 12"/>
            <p:cNvSpPr txBox="1"/>
            <p:nvPr/>
          </p:nvSpPr>
          <p:spPr>
            <a:xfrm>
              <a:off x="2309794" y="3190873"/>
              <a:ext cx="285752"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fa-IR" sz="2400" dirty="0" smtClean="0">
                  <a:cs typeface="B Titr" pitchFamily="2" charset="-78"/>
                </a:rPr>
                <a:t>2</a:t>
              </a:r>
              <a:endParaRPr lang="fa-IR" sz="2400" dirty="0">
                <a:cs typeface="B Titr" pitchFamily="2" charset="-78"/>
              </a:endParaRPr>
            </a:p>
          </p:txBody>
        </p:sp>
        <p:sp>
          <p:nvSpPr>
            <p:cNvPr id="14" name="TextBox 13"/>
            <p:cNvSpPr txBox="1"/>
            <p:nvPr/>
          </p:nvSpPr>
          <p:spPr>
            <a:xfrm>
              <a:off x="2309794" y="3952878"/>
              <a:ext cx="285752"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fa-IR" sz="2400" dirty="0" smtClean="0">
                  <a:cs typeface="B Titr" pitchFamily="2" charset="-78"/>
                </a:rPr>
                <a:t>3</a:t>
              </a:r>
              <a:endParaRPr lang="fa-IR" sz="2400" dirty="0">
                <a:cs typeface="B Titr" pitchFamily="2" charset="-78"/>
              </a:endParaRPr>
            </a:p>
          </p:txBody>
        </p:sp>
        <p:sp>
          <p:nvSpPr>
            <p:cNvPr id="15" name="TextBox 14"/>
            <p:cNvSpPr txBox="1"/>
            <p:nvPr/>
          </p:nvSpPr>
          <p:spPr>
            <a:xfrm>
              <a:off x="2309794" y="4714884"/>
              <a:ext cx="285752"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1">
              <a:spAutoFit/>
            </a:bodyPr>
            <a:lstStyle/>
            <a:p>
              <a:r>
                <a:rPr lang="fa-IR" sz="2400" dirty="0" smtClean="0">
                  <a:cs typeface="B Titr" pitchFamily="2" charset="-78"/>
                </a:rPr>
                <a:t>4</a:t>
              </a:r>
              <a:endParaRPr lang="fa-IR" sz="2400" dirty="0">
                <a:cs typeface="B Titr" pitchFamily="2" charset="-78"/>
              </a:endParaRPr>
            </a:p>
          </p:txBody>
        </p:sp>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139" y="142852"/>
            <a:ext cx="9519114" cy="540000"/>
          </a:xfrm>
        </p:spPr>
        <p:style>
          <a:lnRef idx="1">
            <a:schemeClr val="accent1"/>
          </a:lnRef>
          <a:fillRef idx="2">
            <a:schemeClr val="accent1"/>
          </a:fillRef>
          <a:effectRef idx="1">
            <a:schemeClr val="accent1"/>
          </a:effectRef>
          <a:fontRef idx="minor">
            <a:schemeClr val="dk1"/>
          </a:fontRef>
        </p:style>
        <p:txBody>
          <a:bodyPr>
            <a:noAutofit/>
          </a:bodyPr>
          <a:lstStyle/>
          <a:p>
            <a:pPr algn="r"/>
            <a:r>
              <a:rPr lang="fa-IR" sz="2800" dirty="0" smtClean="0">
                <a:cs typeface="B Titr" pitchFamily="2" charset="-78"/>
              </a:rPr>
              <a:t>مرحله 2- باز شدن </a:t>
            </a:r>
            <a:r>
              <a:rPr lang="en-US" sz="2800" dirty="0" smtClean="0"/>
              <a:t>SQL Server Management Studio</a:t>
            </a:r>
            <a:endParaRPr lang="fa-IR" sz="2800" dirty="0">
              <a:cs typeface="B Titr" pitchFamily="2" charset="-78"/>
            </a:endParaRPr>
          </a:p>
        </p:txBody>
      </p:sp>
      <p:pic>
        <p:nvPicPr>
          <p:cNvPr id="6" name="Picture 5" descr="DB (1).png"/>
          <p:cNvPicPr>
            <a:picLocks noChangeAspect="1"/>
          </p:cNvPicPr>
          <p:nvPr/>
        </p:nvPicPr>
        <p:blipFill>
          <a:blip r:embed="rId2"/>
          <a:stretch>
            <a:fillRect/>
          </a:stretch>
        </p:blipFill>
        <p:spPr>
          <a:xfrm>
            <a:off x="0" y="0"/>
            <a:ext cx="1083442" cy="1000100"/>
          </a:xfrm>
          <a:prstGeom prst="rect">
            <a:avLst/>
          </a:prstGeom>
          <a:ln>
            <a:noFill/>
          </a:ln>
          <a:effectLst>
            <a:outerShdw blurRad="190500" algn="tl" rotWithShape="0">
              <a:srgbClr val="000000">
                <a:alpha val="70000"/>
              </a:srgbClr>
            </a:outerShdw>
          </a:effectLst>
        </p:spPr>
      </p:pic>
      <p:sp>
        <p:nvSpPr>
          <p:cNvPr id="3" name="Content Placeholder 2"/>
          <p:cNvSpPr>
            <a:spLocks noGrp="1"/>
          </p:cNvSpPr>
          <p:nvPr>
            <p:ph idx="1"/>
          </p:nvPr>
        </p:nvSpPr>
        <p:spPr>
          <a:xfrm>
            <a:off x="232139" y="857232"/>
            <a:ext cx="9519079" cy="5572164"/>
          </a:xfrm>
        </p:spPr>
        <p:txBody>
          <a:bodyPr anchor="ctr">
            <a:normAutofit/>
          </a:bodyPr>
          <a:lstStyle/>
          <a:p>
            <a:pPr algn="just"/>
            <a:r>
              <a:rPr lang="fa-IR" sz="2400" b="1" dirty="0" smtClean="0">
                <a:cs typeface="B Zar" pitchFamily="2" charset="-78"/>
              </a:rPr>
              <a:t>اتصال به یک سرویس دهنده:</a:t>
            </a:r>
          </a:p>
          <a:p>
            <a:pPr algn="just"/>
            <a:r>
              <a:rPr lang="fa-IR" sz="2400" b="1" dirty="0" smtClean="0">
                <a:cs typeface="B Zar" pitchFamily="2" charset="-78"/>
              </a:rPr>
              <a:t> </a:t>
            </a:r>
          </a:p>
          <a:p>
            <a:pPr algn="just"/>
            <a:r>
              <a:rPr lang="fa-IR" sz="2400" dirty="0" smtClean="0">
                <a:cs typeface="B Zar" pitchFamily="2" charset="-78"/>
              </a:rPr>
              <a:t>با تکمیل تمامی پارامترهای مورد نیاز ذکر شده در قبل و انتخاب گزینه </a:t>
            </a:r>
            <a:r>
              <a:rPr lang="en-US" sz="2400" dirty="0" smtClean="0">
                <a:cs typeface="B Zar" pitchFamily="2" charset="-78"/>
              </a:rPr>
              <a:t>Connect</a:t>
            </a:r>
            <a:r>
              <a:rPr lang="fa-IR" sz="2400" dirty="0" smtClean="0">
                <a:cs typeface="B Zar" pitchFamily="2" charset="-78"/>
              </a:rPr>
              <a:t> در پایین کادر محاوره </a:t>
            </a:r>
            <a:r>
              <a:rPr lang="en-US" sz="2400" dirty="0" smtClean="0">
                <a:cs typeface="B Zar" pitchFamily="2" charset="-78"/>
              </a:rPr>
              <a:t>Connect to Server</a:t>
            </a:r>
            <a:r>
              <a:rPr lang="fa-IR" sz="2400" dirty="0" smtClean="0">
                <a:cs typeface="B Zar" pitchFamily="2" charset="-78"/>
              </a:rPr>
              <a:t>، </a:t>
            </a:r>
            <a:r>
              <a:rPr lang="en-US" sz="2400" dirty="0" smtClean="0">
                <a:cs typeface="B Zar" pitchFamily="2" charset="-78"/>
              </a:rPr>
              <a:t>SSMS</a:t>
            </a:r>
            <a:r>
              <a:rPr lang="fa-IR" sz="2400" dirty="0" smtClean="0">
                <a:cs typeface="B Zar" pitchFamily="2" charset="-78"/>
              </a:rPr>
              <a:t> به سرور تعیین شده متصل می شود.</a:t>
            </a:r>
          </a:p>
          <a:p>
            <a:pPr algn="just"/>
            <a:r>
              <a:rPr lang="fa-IR" sz="2400" dirty="0" smtClean="0">
                <a:cs typeface="B Zar" pitchFamily="2" charset="-78"/>
              </a:rPr>
              <a:t>به صورت پیش فرض ما به موتور پایگاه داده با تنظمیات زیر متصل می شویم.</a:t>
            </a:r>
          </a:p>
          <a:p>
            <a:pPr lvl="1" algn="just"/>
            <a:r>
              <a:rPr lang="en-US" sz="2200" dirty="0" smtClean="0">
                <a:cs typeface="B Zar" pitchFamily="2" charset="-78"/>
              </a:rPr>
              <a:t>Server Type</a:t>
            </a:r>
            <a:r>
              <a:rPr lang="fa-IR" sz="2200" dirty="0" smtClean="0">
                <a:cs typeface="B Zar" pitchFamily="2" charset="-78"/>
              </a:rPr>
              <a:t>- نوع سرور: </a:t>
            </a:r>
            <a:r>
              <a:rPr lang="en-US" sz="2200" dirty="0" smtClean="0">
                <a:cs typeface="B Zar" pitchFamily="2" charset="-78"/>
              </a:rPr>
              <a:t>Database Engine</a:t>
            </a:r>
            <a:endParaRPr lang="fa-IR" sz="2200" dirty="0" smtClean="0">
              <a:cs typeface="B Zar" pitchFamily="2" charset="-78"/>
            </a:endParaRPr>
          </a:p>
          <a:p>
            <a:pPr lvl="1" algn="just"/>
            <a:r>
              <a:rPr lang="en-US" sz="2200" dirty="0" smtClean="0">
                <a:cs typeface="B Zar" pitchFamily="2" charset="-78"/>
              </a:rPr>
              <a:t>Server Name</a:t>
            </a:r>
            <a:r>
              <a:rPr lang="fa-IR" sz="2200" dirty="0" smtClean="0">
                <a:cs typeface="B Zar" pitchFamily="2" charset="-78"/>
              </a:rPr>
              <a:t> – نام سرور: نقطه (.) به معنی اتصال به سرور محلی (نصب شده بر روی همین کامپیوتر)</a:t>
            </a:r>
            <a:endParaRPr lang="en-US" sz="2200" dirty="0" smtClean="0">
              <a:cs typeface="B Zar" pitchFamily="2" charset="-78"/>
            </a:endParaRPr>
          </a:p>
          <a:p>
            <a:pPr lvl="1" algn="just"/>
            <a:r>
              <a:rPr lang="en-US" sz="2200" dirty="0" smtClean="0">
                <a:cs typeface="B Zar" pitchFamily="2" charset="-78"/>
              </a:rPr>
              <a:t>Authentication</a:t>
            </a:r>
            <a:r>
              <a:rPr lang="fa-IR" sz="2200" dirty="0" smtClean="0">
                <a:cs typeface="B Zar" pitchFamily="2" charset="-78"/>
              </a:rPr>
              <a:t>: اعتبار سنجی هم از نوع </a:t>
            </a:r>
            <a:r>
              <a:rPr lang="en-US" sz="2200" dirty="0" smtClean="0">
                <a:cs typeface="B Zar" pitchFamily="2" charset="-78"/>
              </a:rPr>
              <a:t>Windows Authentication</a:t>
            </a:r>
            <a:r>
              <a:rPr lang="fa-IR" sz="2200" dirty="0" smtClean="0">
                <a:cs typeface="B Zar" pitchFamily="2" charset="-78"/>
              </a:rPr>
              <a:t>، اعتبار سنجی ویندوز</a:t>
            </a:r>
          </a:p>
          <a:p>
            <a:pPr algn="just"/>
            <a:r>
              <a:rPr lang="fa-IR" sz="2400" dirty="0" smtClean="0">
                <a:cs typeface="B Zar" pitchFamily="2" charset="-78"/>
              </a:rPr>
              <a:t>با شرایط بالا و انتخاب گزینه </a:t>
            </a:r>
            <a:r>
              <a:rPr lang="en-US" sz="2400" dirty="0" smtClean="0">
                <a:cs typeface="B Zar" pitchFamily="2" charset="-78"/>
              </a:rPr>
              <a:t>Connect</a:t>
            </a:r>
            <a:r>
              <a:rPr lang="fa-IR" sz="2400" dirty="0" smtClean="0">
                <a:cs typeface="B Zar" pitchFamily="2" charset="-78"/>
              </a:rPr>
              <a:t>، </a:t>
            </a:r>
            <a:r>
              <a:rPr lang="en-US" sz="2400" dirty="0" smtClean="0">
                <a:cs typeface="B Zar" pitchFamily="2" charset="-78"/>
              </a:rPr>
              <a:t>SSMS</a:t>
            </a:r>
            <a:r>
              <a:rPr lang="fa-IR" sz="2400" dirty="0" smtClean="0">
                <a:cs typeface="B Zar" pitchFamily="2" charset="-78"/>
              </a:rPr>
              <a:t> به سرور موتور پایگاه داده محلی متصل شده و پنجره اصلی </a:t>
            </a:r>
            <a:r>
              <a:rPr lang="en-US" sz="2400" dirty="0" smtClean="0">
                <a:cs typeface="B Zar" pitchFamily="2" charset="-78"/>
              </a:rPr>
              <a:t>SSMS</a:t>
            </a:r>
            <a:r>
              <a:rPr lang="fa-IR" sz="2400" dirty="0" smtClean="0">
                <a:cs typeface="B Zar" pitchFamily="2" charset="-78"/>
              </a:rPr>
              <a:t> باز می شود. پنجره اصلی </a:t>
            </a:r>
            <a:r>
              <a:rPr lang="en-US" sz="2400" dirty="0" smtClean="0">
                <a:cs typeface="B Zar" pitchFamily="2" charset="-78"/>
              </a:rPr>
              <a:t>SSMS</a:t>
            </a:r>
            <a:r>
              <a:rPr lang="fa-IR" sz="2400" dirty="0" smtClean="0">
                <a:cs typeface="B Zar" pitchFamily="2" charset="-78"/>
              </a:rPr>
              <a:t> دارای چند قسمت مهم می باشد که در ادامه توضیح داده می شوند.</a:t>
            </a:r>
          </a:p>
        </p:txBody>
      </p:sp>
      <p:sp>
        <p:nvSpPr>
          <p:cNvPr id="5" name="Footer Placeholder 4"/>
          <p:cNvSpPr>
            <a:spLocks noGrp="1"/>
          </p:cNvSpPr>
          <p:nvPr>
            <p:ph type="ftr" sz="quarter" idx="11"/>
          </p:nvPr>
        </p:nvSpPr>
        <p:spPr>
          <a:xfrm>
            <a:off x="1062820" y="6500834"/>
            <a:ext cx="7780361" cy="280966"/>
          </a:xfrm>
        </p:spPr>
        <p:txBody>
          <a:bodyPr/>
          <a:lstStyle/>
          <a:p>
            <a:pPr algn="ctr"/>
            <a:r>
              <a:rPr lang="fa-IR"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آزمایشگاه پایگاه داده ها -  آشنایی با </a:t>
            </a:r>
            <a:r>
              <a:rPr lang="en-US"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SQL Server</a:t>
            </a:r>
            <a:endParaRPr lang="fa-IR" sz="1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endParaRPr>
          </a:p>
        </p:txBody>
      </p:sp>
      <p:sp>
        <p:nvSpPr>
          <p:cNvPr id="4" name="Slide Number Placeholder 3"/>
          <p:cNvSpPr>
            <a:spLocks noGrp="1"/>
          </p:cNvSpPr>
          <p:nvPr>
            <p:ph type="sldNum" sz="quarter" idx="12"/>
          </p:nvPr>
        </p:nvSpPr>
        <p:spPr>
          <a:xfrm>
            <a:off x="79248" y="-71462"/>
            <a:ext cx="772020" cy="619126"/>
          </a:xfrm>
        </p:spPr>
        <p:txBody>
          <a:bodyPr/>
          <a:lstStyle/>
          <a:p>
            <a:pPr algn="ctr"/>
            <a:fld id="{E8DF37F9-CD82-4C8D-97DC-91C3A7A2F2BB}" type="slidenum">
              <a:rPr lang="fa-IR" sz="2800" b="1" smtClean="0">
                <a:solidFill>
                  <a:schemeClr val="tx1"/>
                </a:solidFill>
              </a:rPr>
              <a:pPr algn="ctr"/>
              <a:t>19</a:t>
            </a:fld>
            <a:endParaRPr lang="fa-IR" sz="2800" b="1" dirty="0">
              <a:solidFill>
                <a:schemeClr val="tx1"/>
              </a:solidFill>
            </a:endParaRPr>
          </a:p>
        </p:txBody>
      </p:sp>
      <p:pic>
        <p:nvPicPr>
          <p:cNvPr id="10242" name="Picture 2"/>
          <p:cNvPicPr>
            <a:picLocks noChangeAspect="1" noChangeArrowheads="1"/>
          </p:cNvPicPr>
          <p:nvPr/>
        </p:nvPicPr>
        <p:blipFill>
          <a:blip r:embed="rId3"/>
          <a:srcRect/>
          <a:stretch>
            <a:fillRect/>
          </a:stretch>
        </p:blipFill>
        <p:spPr bwMode="auto">
          <a:xfrm>
            <a:off x="523844" y="1214422"/>
            <a:ext cx="5365788" cy="428628"/>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139" y="142852"/>
            <a:ext cx="9519114" cy="540000"/>
          </a:xfrm>
        </p:spPr>
        <p:style>
          <a:lnRef idx="1">
            <a:schemeClr val="accent1"/>
          </a:lnRef>
          <a:fillRef idx="2">
            <a:schemeClr val="accent1"/>
          </a:fillRef>
          <a:effectRef idx="1">
            <a:schemeClr val="accent1"/>
          </a:effectRef>
          <a:fontRef idx="minor">
            <a:schemeClr val="dk1"/>
          </a:fontRef>
        </p:style>
        <p:txBody>
          <a:bodyPr>
            <a:noAutofit/>
          </a:bodyPr>
          <a:lstStyle/>
          <a:p>
            <a:pPr algn="r"/>
            <a:r>
              <a:rPr lang="fa-IR" sz="3200" dirty="0" smtClean="0">
                <a:cs typeface="B Titr" pitchFamily="2" charset="-78"/>
              </a:rPr>
              <a:t>آشنایی با </a:t>
            </a:r>
            <a:r>
              <a:rPr lang="en-US" sz="3200" dirty="0" smtClean="0">
                <a:cs typeface="B Titr" pitchFamily="2" charset="-78"/>
              </a:rPr>
              <a:t>SQL Server</a:t>
            </a:r>
            <a:endParaRPr lang="fa-IR" sz="3200" dirty="0">
              <a:cs typeface="B Titr" pitchFamily="2" charset="-78"/>
            </a:endParaRPr>
          </a:p>
        </p:txBody>
      </p:sp>
      <p:pic>
        <p:nvPicPr>
          <p:cNvPr id="6" name="Picture 5" descr="DB (1).png"/>
          <p:cNvPicPr>
            <a:picLocks noChangeAspect="1"/>
          </p:cNvPicPr>
          <p:nvPr/>
        </p:nvPicPr>
        <p:blipFill>
          <a:blip r:embed="rId2"/>
          <a:stretch>
            <a:fillRect/>
          </a:stretch>
        </p:blipFill>
        <p:spPr>
          <a:xfrm>
            <a:off x="0" y="0"/>
            <a:ext cx="1083442" cy="1000100"/>
          </a:xfrm>
          <a:prstGeom prst="rect">
            <a:avLst/>
          </a:prstGeom>
          <a:ln>
            <a:noFill/>
          </a:ln>
          <a:effectLst>
            <a:outerShdw blurRad="190500" algn="tl" rotWithShape="0">
              <a:srgbClr val="000000">
                <a:alpha val="70000"/>
              </a:srgbClr>
            </a:outerShdw>
          </a:effectLst>
        </p:spPr>
      </p:pic>
      <p:sp>
        <p:nvSpPr>
          <p:cNvPr id="3" name="Content Placeholder 2"/>
          <p:cNvSpPr>
            <a:spLocks noGrp="1"/>
          </p:cNvSpPr>
          <p:nvPr>
            <p:ph idx="1"/>
          </p:nvPr>
        </p:nvSpPr>
        <p:spPr>
          <a:xfrm>
            <a:off x="232139" y="857232"/>
            <a:ext cx="9519079" cy="5572164"/>
          </a:xfrm>
        </p:spPr>
        <p:txBody>
          <a:bodyPr anchor="ctr">
            <a:normAutofit/>
          </a:bodyPr>
          <a:lstStyle/>
          <a:p>
            <a:pPr algn="justLow"/>
            <a:r>
              <a:rPr lang="en-US" sz="2000" dirty="0" smtClean="0">
                <a:cs typeface="B Zar" pitchFamily="2" charset="-78"/>
              </a:rPr>
              <a:t>Microsoft SQL Server</a:t>
            </a:r>
            <a:r>
              <a:rPr lang="fa-IR" sz="2000" dirty="0" smtClean="0">
                <a:cs typeface="B Zar" pitchFamily="2" charset="-78"/>
              </a:rPr>
              <a:t> </a:t>
            </a:r>
            <a:r>
              <a:rPr lang="fa-IR" sz="2400" dirty="0" smtClean="0">
                <a:cs typeface="B Zar" pitchFamily="2" charset="-78"/>
              </a:rPr>
              <a:t>یک سیستم مدیریت پایگاه داده رابطه ای است که برای اجرا بر روی پلتفرم های مختلف از لپ تاپ ها گرفته تا سرویس دهنده های بسیار بزرگ با چندین پردازنده توسط شرکت مایروسافت طراحی و ساخته شده است.</a:t>
            </a:r>
          </a:p>
          <a:p>
            <a:pPr algn="justLow"/>
            <a:r>
              <a:rPr lang="fa-IR" sz="2400" dirty="0" smtClean="0">
                <a:cs typeface="B Zar" pitchFamily="2" charset="-78"/>
              </a:rPr>
              <a:t>از </a:t>
            </a:r>
            <a:r>
              <a:rPr lang="en-US" sz="2000" dirty="0" smtClean="0">
                <a:cs typeface="B Zar" pitchFamily="2" charset="-78"/>
              </a:rPr>
              <a:t>SQLServer</a:t>
            </a:r>
            <a:r>
              <a:rPr lang="fa-IR" sz="2000" dirty="0" smtClean="0">
                <a:cs typeface="B Zar" pitchFamily="2" charset="-78"/>
              </a:rPr>
              <a:t> </a:t>
            </a:r>
            <a:r>
              <a:rPr lang="fa-IR" sz="2400" dirty="0" smtClean="0">
                <a:cs typeface="B Zar" pitchFamily="2" charset="-78"/>
              </a:rPr>
              <a:t>بیشتر به عنوان سیستم های پایه ای برای مدیریتی داده ها و اطلاعات در وب سایت ها و سیستم های مدیریت محتوای مختلف مورد استفاده قرار می گیرد و قابلیت کار کردن همزمان با هزاران کاربر را دارا می باشد.</a:t>
            </a:r>
          </a:p>
          <a:p>
            <a:pPr algn="justLow"/>
            <a:r>
              <a:rPr lang="en-US" sz="2000" dirty="0" smtClean="0">
                <a:cs typeface="B Zar" pitchFamily="2" charset="-78"/>
              </a:rPr>
              <a:t>SQLServer</a:t>
            </a:r>
            <a:r>
              <a:rPr lang="fa-IR" sz="2000" dirty="0" smtClean="0">
                <a:cs typeface="B Zar" pitchFamily="2" charset="-78"/>
              </a:rPr>
              <a:t> </a:t>
            </a:r>
            <a:r>
              <a:rPr lang="fa-IR" sz="2400" dirty="0" smtClean="0">
                <a:cs typeface="B Zar" pitchFamily="2" charset="-78"/>
              </a:rPr>
              <a:t>دارای یک سری ابزارهای مناسب می باشد که به شما در کنترل پایگاههای داده و امور برنامه نویسی کمک بسیاری می کنند. این در حالی است که </a:t>
            </a:r>
            <a:r>
              <a:rPr lang="en-US" sz="2000" dirty="0" smtClean="0">
                <a:cs typeface="B Zar" pitchFamily="2" charset="-78"/>
              </a:rPr>
              <a:t>SQLServer</a:t>
            </a:r>
            <a:r>
              <a:rPr lang="fa-IR" sz="2000" dirty="0" smtClean="0">
                <a:cs typeface="B Zar" pitchFamily="2" charset="-78"/>
              </a:rPr>
              <a:t> </a:t>
            </a:r>
            <a:r>
              <a:rPr lang="fa-IR" sz="2400" dirty="0" smtClean="0">
                <a:cs typeface="B Zar" pitchFamily="2" charset="-78"/>
              </a:rPr>
              <a:t>از دیگر سیستم های مدیریت پایگاه داده رومیزی مثل مایکروسافت اکسس بسیار قدرتمند تر و مقیاس پذیر تر میباشد. این موضوع را تنها کسانی که قبلاً از سیستم اکسس برای مدیریت داده ها و اطلاعات در نرم افزارها و وب سایت های خود استفاده کردند درک می کنند چرا که آنها با خطاهای بسیار اکسس در موارد افزایش کاربران آشنا هستند.</a:t>
            </a:r>
          </a:p>
        </p:txBody>
      </p:sp>
      <p:sp>
        <p:nvSpPr>
          <p:cNvPr id="5" name="Footer Placeholder 4"/>
          <p:cNvSpPr>
            <a:spLocks noGrp="1"/>
          </p:cNvSpPr>
          <p:nvPr>
            <p:ph type="ftr" sz="quarter" idx="11"/>
          </p:nvPr>
        </p:nvSpPr>
        <p:spPr>
          <a:xfrm>
            <a:off x="1062820" y="6500834"/>
            <a:ext cx="7780361" cy="280966"/>
          </a:xfrm>
        </p:spPr>
        <p:txBody>
          <a:bodyPr/>
          <a:lstStyle/>
          <a:p>
            <a:pPr algn="ctr"/>
            <a:r>
              <a:rPr lang="fa-IR"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آزمایشگاه پایگاه داده ها -  آشنایی با </a:t>
            </a:r>
            <a:r>
              <a:rPr lang="en-US"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SQL Server</a:t>
            </a:r>
            <a:endParaRPr lang="fa-IR" sz="1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endParaRPr>
          </a:p>
        </p:txBody>
      </p:sp>
      <p:sp>
        <p:nvSpPr>
          <p:cNvPr id="4" name="Slide Number Placeholder 3"/>
          <p:cNvSpPr>
            <a:spLocks noGrp="1"/>
          </p:cNvSpPr>
          <p:nvPr>
            <p:ph type="sldNum" sz="quarter" idx="12"/>
          </p:nvPr>
        </p:nvSpPr>
        <p:spPr>
          <a:xfrm>
            <a:off x="79248" y="-71462"/>
            <a:ext cx="772020" cy="619126"/>
          </a:xfrm>
        </p:spPr>
        <p:txBody>
          <a:bodyPr/>
          <a:lstStyle/>
          <a:p>
            <a:pPr algn="ctr"/>
            <a:fld id="{E8DF37F9-CD82-4C8D-97DC-91C3A7A2F2BB}" type="slidenum">
              <a:rPr lang="fa-IR" sz="2800" b="1" smtClean="0">
                <a:solidFill>
                  <a:schemeClr val="tx1"/>
                </a:solidFill>
              </a:rPr>
              <a:pPr algn="ctr"/>
              <a:t>2</a:t>
            </a:fld>
            <a:endParaRPr lang="fa-IR" sz="2800" b="1" dirty="0">
              <a:solidFill>
                <a:schemeClr val="tx1"/>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139" y="142852"/>
            <a:ext cx="9519114" cy="540000"/>
          </a:xfrm>
        </p:spPr>
        <p:style>
          <a:lnRef idx="1">
            <a:schemeClr val="accent1"/>
          </a:lnRef>
          <a:fillRef idx="2">
            <a:schemeClr val="accent1"/>
          </a:fillRef>
          <a:effectRef idx="1">
            <a:schemeClr val="accent1"/>
          </a:effectRef>
          <a:fontRef idx="minor">
            <a:schemeClr val="dk1"/>
          </a:fontRef>
        </p:style>
        <p:txBody>
          <a:bodyPr>
            <a:noAutofit/>
          </a:bodyPr>
          <a:lstStyle/>
          <a:p>
            <a:pPr algn="r"/>
            <a:r>
              <a:rPr lang="fa-IR" sz="2800" dirty="0" smtClean="0">
                <a:cs typeface="B Titr" pitchFamily="2" charset="-78"/>
              </a:rPr>
              <a:t>مرحله 3- کار با </a:t>
            </a:r>
            <a:r>
              <a:rPr lang="en-US" sz="2800" dirty="0" smtClean="0"/>
              <a:t>SQL Server Management Studio</a:t>
            </a:r>
            <a:endParaRPr lang="fa-IR" sz="2800" dirty="0">
              <a:cs typeface="B Titr" pitchFamily="2" charset="-78"/>
            </a:endParaRPr>
          </a:p>
        </p:txBody>
      </p:sp>
      <p:pic>
        <p:nvPicPr>
          <p:cNvPr id="6" name="Picture 5" descr="DB (1).png"/>
          <p:cNvPicPr>
            <a:picLocks noChangeAspect="1"/>
          </p:cNvPicPr>
          <p:nvPr/>
        </p:nvPicPr>
        <p:blipFill>
          <a:blip r:embed="rId2"/>
          <a:stretch>
            <a:fillRect/>
          </a:stretch>
        </p:blipFill>
        <p:spPr>
          <a:xfrm>
            <a:off x="0" y="0"/>
            <a:ext cx="1083442" cy="1000100"/>
          </a:xfrm>
          <a:prstGeom prst="rect">
            <a:avLst/>
          </a:prstGeom>
          <a:ln>
            <a:noFill/>
          </a:ln>
          <a:effectLst>
            <a:outerShdw blurRad="190500" algn="tl" rotWithShape="0">
              <a:srgbClr val="000000">
                <a:alpha val="70000"/>
              </a:srgbClr>
            </a:outerShdw>
          </a:effectLst>
        </p:spPr>
      </p:pic>
      <p:sp>
        <p:nvSpPr>
          <p:cNvPr id="5" name="Footer Placeholder 4"/>
          <p:cNvSpPr>
            <a:spLocks noGrp="1"/>
          </p:cNvSpPr>
          <p:nvPr>
            <p:ph type="ftr" sz="quarter" idx="11"/>
          </p:nvPr>
        </p:nvSpPr>
        <p:spPr>
          <a:xfrm>
            <a:off x="1062820" y="6500834"/>
            <a:ext cx="7780361" cy="280966"/>
          </a:xfrm>
        </p:spPr>
        <p:txBody>
          <a:bodyPr/>
          <a:lstStyle/>
          <a:p>
            <a:pPr algn="ctr"/>
            <a:r>
              <a:rPr lang="fa-IR"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آزمایشگاه پایگاه داده ها -  آشنایی با </a:t>
            </a:r>
            <a:r>
              <a:rPr lang="en-US"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SQL Server</a:t>
            </a:r>
            <a:endParaRPr lang="fa-IR" sz="1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endParaRPr>
          </a:p>
        </p:txBody>
      </p:sp>
      <p:sp>
        <p:nvSpPr>
          <p:cNvPr id="4" name="Slide Number Placeholder 3"/>
          <p:cNvSpPr>
            <a:spLocks noGrp="1"/>
          </p:cNvSpPr>
          <p:nvPr>
            <p:ph type="sldNum" sz="quarter" idx="12"/>
          </p:nvPr>
        </p:nvSpPr>
        <p:spPr>
          <a:xfrm>
            <a:off x="79248" y="-71462"/>
            <a:ext cx="772020" cy="619126"/>
          </a:xfrm>
        </p:spPr>
        <p:txBody>
          <a:bodyPr/>
          <a:lstStyle/>
          <a:p>
            <a:pPr algn="ctr"/>
            <a:fld id="{E8DF37F9-CD82-4C8D-97DC-91C3A7A2F2BB}" type="slidenum">
              <a:rPr lang="fa-IR" sz="2800" b="1" smtClean="0">
                <a:solidFill>
                  <a:schemeClr val="tx1"/>
                </a:solidFill>
              </a:rPr>
              <a:pPr algn="ctr"/>
              <a:t>20</a:t>
            </a:fld>
            <a:endParaRPr lang="fa-IR" sz="2800" b="1" dirty="0">
              <a:solidFill>
                <a:schemeClr val="tx1"/>
              </a:solidFill>
            </a:endParaRPr>
          </a:p>
        </p:txBody>
      </p:sp>
      <p:pic>
        <p:nvPicPr>
          <p:cNvPr id="11266" name="Picture 2"/>
          <p:cNvPicPr>
            <a:picLocks noChangeAspect="1" noChangeArrowheads="1"/>
          </p:cNvPicPr>
          <p:nvPr/>
        </p:nvPicPr>
        <p:blipFill>
          <a:blip r:embed="rId3"/>
          <a:srcRect/>
          <a:stretch>
            <a:fillRect/>
          </a:stretch>
        </p:blipFill>
        <p:spPr bwMode="auto">
          <a:xfrm>
            <a:off x="559563" y="805806"/>
            <a:ext cx="8786874" cy="5653716"/>
          </a:xfrm>
          <a:prstGeom prst="rect">
            <a:avLst/>
          </a:prstGeom>
          <a:noFill/>
          <a:ln w="9525">
            <a:noFill/>
            <a:miter lim="800000"/>
            <a:headEnd/>
            <a:tailEnd/>
          </a:ln>
          <a:effectLst/>
        </p:spPr>
      </p:pic>
      <p:sp>
        <p:nvSpPr>
          <p:cNvPr id="9" name="Oval 8"/>
          <p:cNvSpPr/>
          <p:nvPr/>
        </p:nvSpPr>
        <p:spPr>
          <a:xfrm>
            <a:off x="2024042" y="4714884"/>
            <a:ext cx="571504" cy="57150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l"/>
            <a:r>
              <a:rPr lang="fa-IR" sz="2800" dirty="0" smtClean="0">
                <a:solidFill>
                  <a:srgbClr val="002060"/>
                </a:solidFill>
                <a:cs typeface="B Titr" pitchFamily="2" charset="-78"/>
              </a:rPr>
              <a:t>2</a:t>
            </a:r>
            <a:endParaRPr lang="fa-IR" sz="2800" dirty="0">
              <a:solidFill>
                <a:srgbClr val="002060"/>
              </a:solidFill>
              <a:cs typeface="B Titr" pitchFamily="2" charset="-78"/>
            </a:endParaRPr>
          </a:p>
        </p:txBody>
      </p:sp>
      <p:sp>
        <p:nvSpPr>
          <p:cNvPr id="10" name="Oval 9"/>
          <p:cNvSpPr/>
          <p:nvPr/>
        </p:nvSpPr>
        <p:spPr>
          <a:xfrm>
            <a:off x="5595942" y="1357298"/>
            <a:ext cx="571504" cy="57150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l"/>
            <a:r>
              <a:rPr lang="fa-IR" sz="2800" dirty="0" smtClean="0">
                <a:solidFill>
                  <a:srgbClr val="002060"/>
                </a:solidFill>
                <a:cs typeface="B Titr" pitchFamily="2" charset="-78"/>
              </a:rPr>
              <a:t>1</a:t>
            </a:r>
            <a:endParaRPr lang="fa-IR" sz="2800" dirty="0">
              <a:solidFill>
                <a:srgbClr val="002060"/>
              </a:solidFill>
              <a:cs typeface="B Titr" pitchFamily="2" charset="-78"/>
            </a:endParaRPr>
          </a:p>
        </p:txBody>
      </p:sp>
      <p:sp>
        <p:nvSpPr>
          <p:cNvPr id="11" name="Oval 10"/>
          <p:cNvSpPr/>
          <p:nvPr/>
        </p:nvSpPr>
        <p:spPr>
          <a:xfrm>
            <a:off x="6596074" y="3714752"/>
            <a:ext cx="571504" cy="57150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l"/>
            <a:r>
              <a:rPr lang="fa-IR" sz="2800" dirty="0" smtClean="0">
                <a:solidFill>
                  <a:srgbClr val="002060"/>
                </a:solidFill>
                <a:cs typeface="B Titr" pitchFamily="2" charset="-78"/>
              </a:rPr>
              <a:t>3</a:t>
            </a:r>
            <a:endParaRPr lang="fa-IR" sz="2800" dirty="0">
              <a:solidFill>
                <a:srgbClr val="002060"/>
              </a:solidFill>
              <a:cs typeface="B Titr" pitchFamily="2" charset="-78"/>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139" y="142852"/>
            <a:ext cx="9519114" cy="540000"/>
          </a:xfrm>
        </p:spPr>
        <p:style>
          <a:lnRef idx="1">
            <a:schemeClr val="accent1"/>
          </a:lnRef>
          <a:fillRef idx="2">
            <a:schemeClr val="accent1"/>
          </a:fillRef>
          <a:effectRef idx="1">
            <a:schemeClr val="accent1"/>
          </a:effectRef>
          <a:fontRef idx="minor">
            <a:schemeClr val="dk1"/>
          </a:fontRef>
        </p:style>
        <p:txBody>
          <a:bodyPr>
            <a:noAutofit/>
          </a:bodyPr>
          <a:lstStyle/>
          <a:p>
            <a:pPr algn="r"/>
            <a:r>
              <a:rPr lang="fa-IR" sz="2800" dirty="0" smtClean="0">
                <a:cs typeface="B Titr" pitchFamily="2" charset="-78"/>
              </a:rPr>
              <a:t>مرحله 3- کار با </a:t>
            </a:r>
            <a:r>
              <a:rPr lang="en-US" sz="2800" dirty="0" smtClean="0"/>
              <a:t>SQL Server Management Studio</a:t>
            </a:r>
            <a:endParaRPr lang="fa-IR" sz="2800" dirty="0">
              <a:cs typeface="B Titr" pitchFamily="2" charset="-78"/>
            </a:endParaRPr>
          </a:p>
        </p:txBody>
      </p:sp>
      <p:pic>
        <p:nvPicPr>
          <p:cNvPr id="6" name="Picture 5" descr="DB (1).png"/>
          <p:cNvPicPr>
            <a:picLocks noChangeAspect="1"/>
          </p:cNvPicPr>
          <p:nvPr/>
        </p:nvPicPr>
        <p:blipFill>
          <a:blip r:embed="rId2"/>
          <a:stretch>
            <a:fillRect/>
          </a:stretch>
        </p:blipFill>
        <p:spPr>
          <a:xfrm>
            <a:off x="0" y="0"/>
            <a:ext cx="1083442" cy="1000100"/>
          </a:xfrm>
          <a:prstGeom prst="rect">
            <a:avLst/>
          </a:prstGeom>
          <a:ln>
            <a:noFill/>
          </a:ln>
          <a:effectLst>
            <a:outerShdw blurRad="190500" algn="tl" rotWithShape="0">
              <a:srgbClr val="000000">
                <a:alpha val="70000"/>
              </a:srgbClr>
            </a:outerShdw>
          </a:effectLst>
        </p:spPr>
      </p:pic>
      <p:sp>
        <p:nvSpPr>
          <p:cNvPr id="3" name="Content Placeholder 2"/>
          <p:cNvSpPr>
            <a:spLocks noGrp="1"/>
          </p:cNvSpPr>
          <p:nvPr>
            <p:ph idx="1"/>
          </p:nvPr>
        </p:nvSpPr>
        <p:spPr>
          <a:xfrm>
            <a:off x="166655" y="857232"/>
            <a:ext cx="9584564" cy="5572164"/>
          </a:xfrm>
        </p:spPr>
        <p:txBody>
          <a:bodyPr anchor="ctr">
            <a:normAutofit/>
          </a:bodyPr>
          <a:lstStyle/>
          <a:p>
            <a:pPr algn="just"/>
            <a:r>
              <a:rPr lang="fa-IR" dirty="0" smtClean="0">
                <a:cs typeface="B Zar" pitchFamily="2" charset="-78"/>
              </a:rPr>
              <a:t>در شکل اسلاید قبل گزینه های 1 تا 3 عبارتند از:</a:t>
            </a:r>
          </a:p>
          <a:p>
            <a:pPr marL="624078" indent="-514350" algn="just">
              <a:buFont typeface="+mj-lt"/>
              <a:buAutoNum type="arabicPeriod"/>
            </a:pPr>
            <a:r>
              <a:rPr lang="fa-IR" sz="2800" dirty="0" smtClean="0">
                <a:cs typeface="B Zar" pitchFamily="2" charset="-78"/>
              </a:rPr>
              <a:t>نوار منو و نوار ابزار استاندارد: در این قسمت کاربر به منوهای اصلی و نوار ابزار استاندارد دسترسی دارد. از مهمترین منوهای مهم می توان به موارد زیر اشاره کرد:</a:t>
            </a:r>
          </a:p>
          <a:p>
            <a:pPr marL="916686" lvl="1" indent="-514350" algn="just">
              <a:buFont typeface="+mj-lt"/>
              <a:buAutoNum type="arabicPeriod"/>
            </a:pPr>
            <a:r>
              <a:rPr lang="en-US" sz="2600" dirty="0" smtClean="0">
                <a:cs typeface="B Zar" pitchFamily="2" charset="-78"/>
              </a:rPr>
              <a:t>File</a:t>
            </a:r>
            <a:r>
              <a:rPr lang="fa-IR" sz="2600" dirty="0" smtClean="0">
                <a:cs typeface="B Zar" pitchFamily="2" charset="-78"/>
              </a:rPr>
              <a:t>: در این منو گزینه های اصلی مثل اتصال به یک سرور و قطع اتصال یک سرور، باز کردن محتوا، ذخیره محتوا، ایجاد محتوای جدید و خروج از </a:t>
            </a:r>
            <a:r>
              <a:rPr lang="en-US" sz="2600" dirty="0" smtClean="0">
                <a:cs typeface="B Zar" pitchFamily="2" charset="-78"/>
              </a:rPr>
              <a:t>SSMS</a:t>
            </a:r>
            <a:r>
              <a:rPr lang="fa-IR" sz="2600" dirty="0" smtClean="0">
                <a:cs typeface="B Zar" pitchFamily="2" charset="-78"/>
              </a:rPr>
              <a:t> وجود دارد.</a:t>
            </a:r>
          </a:p>
          <a:p>
            <a:pPr marL="916686" lvl="1" indent="-514350" algn="just">
              <a:buFont typeface="+mj-lt"/>
              <a:buAutoNum type="arabicPeriod"/>
            </a:pPr>
            <a:r>
              <a:rPr lang="en-US" dirty="0" smtClean="0">
                <a:cs typeface="B Zar" pitchFamily="2" charset="-78"/>
              </a:rPr>
              <a:t>Edit</a:t>
            </a:r>
            <a:r>
              <a:rPr lang="fa-IR" dirty="0" smtClean="0">
                <a:cs typeface="B Zar" pitchFamily="2" charset="-78"/>
              </a:rPr>
              <a:t>: تمامی گزینه های آشنای منوی ویرایش که مربوط به کار با متون و محتواها می باشد. مثل کپی، برش، چسباندن، جستجو، جایگزین کردن و ...</a:t>
            </a:r>
          </a:p>
          <a:p>
            <a:pPr marL="916686" lvl="1" indent="-514350" algn="just">
              <a:buFont typeface="+mj-lt"/>
              <a:buAutoNum type="arabicPeriod"/>
            </a:pPr>
            <a:r>
              <a:rPr lang="en-US" sz="2600" dirty="0" smtClean="0">
                <a:cs typeface="B Zar" pitchFamily="2" charset="-78"/>
              </a:rPr>
              <a:t>View</a:t>
            </a:r>
            <a:r>
              <a:rPr lang="fa-IR" sz="2600" dirty="0" smtClean="0">
                <a:cs typeface="B Zar" pitchFamily="2" charset="-78"/>
              </a:rPr>
              <a:t>: در این منو میتوان شرایط نمایش و یا عدم نمایش پنجره های مختلف موجود در </a:t>
            </a:r>
            <a:r>
              <a:rPr lang="en-US" sz="2600" dirty="0" smtClean="0">
                <a:cs typeface="B Zar" pitchFamily="2" charset="-78"/>
              </a:rPr>
              <a:t>SSMS</a:t>
            </a:r>
            <a:r>
              <a:rPr lang="fa-IR" sz="2600" dirty="0" smtClean="0">
                <a:cs typeface="B Zar" pitchFamily="2" charset="-78"/>
              </a:rPr>
              <a:t> را مشخص کرد.</a:t>
            </a:r>
          </a:p>
          <a:p>
            <a:pPr marL="916686" lvl="1" indent="-514350" algn="just">
              <a:buFont typeface="+mj-lt"/>
              <a:buAutoNum type="arabicPeriod"/>
            </a:pPr>
            <a:r>
              <a:rPr lang="en-US" sz="2600" dirty="0" smtClean="0">
                <a:cs typeface="B Zar" pitchFamily="2" charset="-78"/>
              </a:rPr>
              <a:t>Tools</a:t>
            </a:r>
            <a:r>
              <a:rPr lang="fa-IR" sz="2600" dirty="0" smtClean="0">
                <a:cs typeface="B Zar" pitchFamily="2" charset="-78"/>
              </a:rPr>
              <a:t>: دسترسی به ابزارهای مختلف </a:t>
            </a:r>
            <a:r>
              <a:rPr lang="en-US" sz="2600" dirty="0" smtClean="0">
                <a:cs typeface="B Zar" pitchFamily="2" charset="-78"/>
              </a:rPr>
              <a:t>SSMS</a:t>
            </a:r>
          </a:p>
          <a:p>
            <a:pPr marL="916686" lvl="1" indent="-514350" algn="just">
              <a:buFont typeface="+mj-lt"/>
              <a:buAutoNum type="arabicPeriod"/>
            </a:pPr>
            <a:r>
              <a:rPr lang="en-US" sz="2600" dirty="0" smtClean="0">
                <a:cs typeface="B Zar" pitchFamily="2" charset="-78"/>
              </a:rPr>
              <a:t>Window</a:t>
            </a:r>
            <a:r>
              <a:rPr lang="fa-IR" sz="2600" dirty="0" smtClean="0">
                <a:cs typeface="B Zar" pitchFamily="2" charset="-78"/>
              </a:rPr>
              <a:t>: مدیریت پنجره های باز در </a:t>
            </a:r>
            <a:r>
              <a:rPr lang="en-US" sz="2600" dirty="0" smtClean="0">
                <a:cs typeface="B Zar" pitchFamily="2" charset="-78"/>
              </a:rPr>
              <a:t>SSMS</a:t>
            </a:r>
          </a:p>
          <a:p>
            <a:pPr marL="916686" lvl="1" indent="-514350" algn="just">
              <a:buFont typeface="+mj-lt"/>
              <a:buAutoNum type="arabicPeriod"/>
            </a:pPr>
            <a:r>
              <a:rPr lang="fa-IR" sz="2600" dirty="0" smtClean="0">
                <a:cs typeface="B Zar" pitchFamily="2" charset="-78"/>
              </a:rPr>
              <a:t>و...</a:t>
            </a:r>
          </a:p>
        </p:txBody>
      </p:sp>
      <p:sp>
        <p:nvSpPr>
          <p:cNvPr id="5" name="Footer Placeholder 4"/>
          <p:cNvSpPr>
            <a:spLocks noGrp="1"/>
          </p:cNvSpPr>
          <p:nvPr>
            <p:ph type="ftr" sz="quarter" idx="11"/>
          </p:nvPr>
        </p:nvSpPr>
        <p:spPr>
          <a:xfrm>
            <a:off x="1062820" y="6500834"/>
            <a:ext cx="7780361" cy="280966"/>
          </a:xfrm>
        </p:spPr>
        <p:txBody>
          <a:bodyPr/>
          <a:lstStyle/>
          <a:p>
            <a:pPr algn="ctr"/>
            <a:r>
              <a:rPr lang="fa-IR"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آزمایشگاه پایگاه داده ها -  آشنایی با </a:t>
            </a:r>
            <a:r>
              <a:rPr lang="en-US"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SQL Server</a:t>
            </a:r>
            <a:endParaRPr lang="fa-IR" sz="1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endParaRPr>
          </a:p>
        </p:txBody>
      </p:sp>
      <p:sp>
        <p:nvSpPr>
          <p:cNvPr id="4" name="Slide Number Placeholder 3"/>
          <p:cNvSpPr>
            <a:spLocks noGrp="1"/>
          </p:cNvSpPr>
          <p:nvPr>
            <p:ph type="sldNum" sz="quarter" idx="12"/>
          </p:nvPr>
        </p:nvSpPr>
        <p:spPr>
          <a:xfrm>
            <a:off x="79248" y="-71462"/>
            <a:ext cx="772020" cy="619126"/>
          </a:xfrm>
        </p:spPr>
        <p:txBody>
          <a:bodyPr/>
          <a:lstStyle/>
          <a:p>
            <a:pPr algn="ctr"/>
            <a:fld id="{E8DF37F9-CD82-4C8D-97DC-91C3A7A2F2BB}" type="slidenum">
              <a:rPr lang="fa-IR" sz="2800" b="1" smtClean="0">
                <a:solidFill>
                  <a:schemeClr val="tx1"/>
                </a:solidFill>
              </a:rPr>
              <a:pPr algn="ctr"/>
              <a:t>21</a:t>
            </a:fld>
            <a:endParaRPr lang="fa-IR" sz="2800" b="1" dirty="0">
              <a:solidFill>
                <a:schemeClr val="tx1"/>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139" y="142852"/>
            <a:ext cx="9519114" cy="540000"/>
          </a:xfrm>
        </p:spPr>
        <p:style>
          <a:lnRef idx="1">
            <a:schemeClr val="accent1"/>
          </a:lnRef>
          <a:fillRef idx="2">
            <a:schemeClr val="accent1"/>
          </a:fillRef>
          <a:effectRef idx="1">
            <a:schemeClr val="accent1"/>
          </a:effectRef>
          <a:fontRef idx="minor">
            <a:schemeClr val="dk1"/>
          </a:fontRef>
        </p:style>
        <p:txBody>
          <a:bodyPr>
            <a:noAutofit/>
          </a:bodyPr>
          <a:lstStyle/>
          <a:p>
            <a:pPr algn="r"/>
            <a:r>
              <a:rPr lang="fa-IR" sz="2800" dirty="0" smtClean="0">
                <a:cs typeface="B Titr" pitchFamily="2" charset="-78"/>
              </a:rPr>
              <a:t>مرحله 3- کار با </a:t>
            </a:r>
            <a:r>
              <a:rPr lang="en-US" sz="2800" dirty="0" smtClean="0"/>
              <a:t>SQL Server Management Studio</a:t>
            </a:r>
            <a:endParaRPr lang="fa-IR" sz="2800" dirty="0">
              <a:cs typeface="B Titr" pitchFamily="2" charset="-78"/>
            </a:endParaRPr>
          </a:p>
        </p:txBody>
      </p:sp>
      <p:pic>
        <p:nvPicPr>
          <p:cNvPr id="6" name="Picture 5" descr="DB (1).png"/>
          <p:cNvPicPr>
            <a:picLocks noChangeAspect="1"/>
          </p:cNvPicPr>
          <p:nvPr/>
        </p:nvPicPr>
        <p:blipFill>
          <a:blip r:embed="rId2"/>
          <a:stretch>
            <a:fillRect/>
          </a:stretch>
        </p:blipFill>
        <p:spPr>
          <a:xfrm>
            <a:off x="0" y="0"/>
            <a:ext cx="1083442" cy="1000100"/>
          </a:xfrm>
          <a:prstGeom prst="rect">
            <a:avLst/>
          </a:prstGeom>
          <a:ln>
            <a:noFill/>
          </a:ln>
          <a:effectLst>
            <a:outerShdw blurRad="190500" algn="tl" rotWithShape="0">
              <a:srgbClr val="000000">
                <a:alpha val="70000"/>
              </a:srgbClr>
            </a:outerShdw>
          </a:effectLst>
        </p:spPr>
      </p:pic>
      <p:sp>
        <p:nvSpPr>
          <p:cNvPr id="3" name="Content Placeholder 2"/>
          <p:cNvSpPr>
            <a:spLocks noGrp="1"/>
          </p:cNvSpPr>
          <p:nvPr>
            <p:ph idx="1"/>
          </p:nvPr>
        </p:nvSpPr>
        <p:spPr>
          <a:xfrm>
            <a:off x="166655" y="857232"/>
            <a:ext cx="9584564" cy="5572164"/>
          </a:xfrm>
        </p:spPr>
        <p:txBody>
          <a:bodyPr anchor="t">
            <a:normAutofit/>
          </a:bodyPr>
          <a:lstStyle/>
          <a:p>
            <a:pPr marL="624078" indent="-514350" algn="just">
              <a:buFont typeface="+mj-lt"/>
              <a:buAutoNum type="arabicPeriod" startAt="2"/>
            </a:pPr>
            <a:r>
              <a:rPr lang="fa-IR" sz="2400" dirty="0" smtClean="0">
                <a:cs typeface="B Zar" pitchFamily="2" charset="-78"/>
              </a:rPr>
              <a:t>قسمت یا پنجره </a:t>
            </a:r>
            <a:r>
              <a:rPr lang="en-US" sz="2000" dirty="0" smtClean="0">
                <a:cs typeface="B Zar" pitchFamily="2" charset="-78"/>
              </a:rPr>
              <a:t>Object Explorer</a:t>
            </a:r>
            <a:r>
              <a:rPr lang="fa-IR" sz="2400" dirty="0" smtClean="0">
                <a:cs typeface="B Zar" pitchFamily="2" charset="-78"/>
              </a:rPr>
              <a:t>: در این پنجره لیست سرور یا سرورهایی که </a:t>
            </a:r>
            <a:r>
              <a:rPr lang="en-US" sz="2000" dirty="0" smtClean="0">
                <a:cs typeface="B Zar" pitchFamily="2" charset="-78"/>
              </a:rPr>
              <a:t>SSMS</a:t>
            </a:r>
            <a:r>
              <a:rPr lang="fa-IR" sz="2000" dirty="0" smtClean="0">
                <a:cs typeface="B Zar" pitchFamily="2" charset="-78"/>
              </a:rPr>
              <a:t> </a:t>
            </a:r>
            <a:r>
              <a:rPr lang="fa-IR" sz="2400" dirty="0" smtClean="0">
                <a:cs typeface="B Zar" pitchFamily="2" charset="-78"/>
              </a:rPr>
              <a:t>به آن متصل شده نمایش داده می شود. بطوری که در یک نمایش درختی نام هر سرور مشخص شده و اگر سرور فعال باشد بر روی آیکون آن یک علامت سبز رنگ دیده می شود و اگر سرور فعال نباشد بک علامت </a:t>
            </a:r>
            <a:r>
              <a:rPr lang="en-US" sz="2400" dirty="0" smtClean="0">
                <a:cs typeface="B Zar" pitchFamily="2" charset="-78"/>
              </a:rPr>
              <a:t>Stop</a:t>
            </a:r>
            <a:r>
              <a:rPr lang="fa-IR" sz="2400" dirty="0" smtClean="0">
                <a:cs typeface="B Zar" pitchFamily="2" charset="-78"/>
              </a:rPr>
              <a:t> قرمز رنگ بر روی آیکون آن نشان داده می شود.</a:t>
            </a:r>
          </a:p>
          <a:p>
            <a:pPr marL="624078" indent="-514350" algn="just">
              <a:buFont typeface="+mj-lt"/>
              <a:buAutoNum type="arabicPeriod" startAt="2"/>
            </a:pPr>
            <a:endParaRPr lang="fa-IR" sz="2400" dirty="0" smtClean="0">
              <a:cs typeface="B Zar" pitchFamily="2" charset="-78"/>
            </a:endParaRPr>
          </a:p>
          <a:p>
            <a:pPr marL="624078" indent="-514350" algn="just">
              <a:buFont typeface="+mj-lt"/>
              <a:buAutoNum type="arabicPeriod" startAt="2"/>
            </a:pPr>
            <a:endParaRPr lang="fa-IR" sz="2400" dirty="0" smtClean="0">
              <a:cs typeface="B Zar" pitchFamily="2" charset="-78"/>
            </a:endParaRPr>
          </a:p>
          <a:p>
            <a:pPr marL="624078" indent="-514350" algn="just">
              <a:buFont typeface="+mj-lt"/>
              <a:buAutoNum type="arabicPeriod" startAt="2"/>
            </a:pPr>
            <a:endParaRPr lang="fa-IR" sz="2400" dirty="0" smtClean="0">
              <a:cs typeface="B Zar" pitchFamily="2" charset="-78"/>
            </a:endParaRPr>
          </a:p>
          <a:p>
            <a:pPr marL="624078" indent="-514350" algn="just">
              <a:buFont typeface="+mj-lt"/>
              <a:buAutoNum type="arabicPeriod" startAt="2"/>
            </a:pPr>
            <a:endParaRPr lang="fa-IR" sz="2400" dirty="0" smtClean="0">
              <a:cs typeface="B Zar" pitchFamily="2" charset="-78"/>
            </a:endParaRPr>
          </a:p>
          <a:p>
            <a:pPr marL="624078" indent="-514350" algn="just">
              <a:buNone/>
            </a:pPr>
            <a:endParaRPr lang="fa-IR" sz="2400" dirty="0" smtClean="0">
              <a:cs typeface="B Zar" pitchFamily="2" charset="-78"/>
            </a:endParaRPr>
          </a:p>
        </p:txBody>
      </p:sp>
      <p:sp>
        <p:nvSpPr>
          <p:cNvPr id="5" name="Footer Placeholder 4"/>
          <p:cNvSpPr>
            <a:spLocks noGrp="1"/>
          </p:cNvSpPr>
          <p:nvPr>
            <p:ph type="ftr" sz="quarter" idx="11"/>
          </p:nvPr>
        </p:nvSpPr>
        <p:spPr>
          <a:xfrm>
            <a:off x="1062820" y="6500834"/>
            <a:ext cx="7780361" cy="280966"/>
          </a:xfrm>
        </p:spPr>
        <p:txBody>
          <a:bodyPr/>
          <a:lstStyle/>
          <a:p>
            <a:pPr algn="ctr"/>
            <a:r>
              <a:rPr lang="fa-IR"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آزمایشگاه پایگاه داده ها -  آشنایی با </a:t>
            </a:r>
            <a:r>
              <a:rPr lang="en-US"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SQL Server</a:t>
            </a:r>
            <a:endParaRPr lang="fa-IR" sz="1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endParaRPr>
          </a:p>
        </p:txBody>
      </p:sp>
      <p:sp>
        <p:nvSpPr>
          <p:cNvPr id="4" name="Slide Number Placeholder 3"/>
          <p:cNvSpPr>
            <a:spLocks noGrp="1"/>
          </p:cNvSpPr>
          <p:nvPr>
            <p:ph type="sldNum" sz="quarter" idx="12"/>
          </p:nvPr>
        </p:nvSpPr>
        <p:spPr>
          <a:xfrm>
            <a:off x="79248" y="-71462"/>
            <a:ext cx="772020" cy="619126"/>
          </a:xfrm>
        </p:spPr>
        <p:txBody>
          <a:bodyPr/>
          <a:lstStyle/>
          <a:p>
            <a:pPr algn="ctr"/>
            <a:fld id="{E8DF37F9-CD82-4C8D-97DC-91C3A7A2F2BB}" type="slidenum">
              <a:rPr lang="fa-IR" sz="2800" b="1" smtClean="0">
                <a:solidFill>
                  <a:schemeClr val="tx1"/>
                </a:solidFill>
              </a:rPr>
              <a:pPr algn="ctr"/>
              <a:t>22</a:t>
            </a:fld>
            <a:endParaRPr lang="fa-IR" sz="2800" b="1" dirty="0">
              <a:solidFill>
                <a:schemeClr val="tx1"/>
              </a:solidFill>
            </a:endParaRPr>
          </a:p>
        </p:txBody>
      </p:sp>
      <p:grpSp>
        <p:nvGrpSpPr>
          <p:cNvPr id="13" name="Group 12"/>
          <p:cNvGrpSpPr/>
          <p:nvPr/>
        </p:nvGrpSpPr>
        <p:grpSpPr>
          <a:xfrm>
            <a:off x="309530" y="2428868"/>
            <a:ext cx="3857652" cy="785818"/>
            <a:chOff x="452406" y="2857496"/>
            <a:chExt cx="3260748" cy="577852"/>
          </a:xfrm>
        </p:grpSpPr>
        <p:pic>
          <p:nvPicPr>
            <p:cNvPr id="1029" name="Picture 5"/>
            <p:cNvPicPr>
              <a:picLocks noChangeAspect="1" noChangeArrowheads="1"/>
            </p:cNvPicPr>
            <p:nvPr/>
          </p:nvPicPr>
          <p:blipFill>
            <a:blip r:embed="rId3"/>
            <a:srcRect/>
            <a:stretch>
              <a:fillRect/>
            </a:stretch>
          </p:blipFill>
          <p:spPr bwMode="auto">
            <a:xfrm>
              <a:off x="474654" y="3143248"/>
              <a:ext cx="3238500" cy="292100"/>
            </a:xfrm>
            <a:prstGeom prst="rect">
              <a:avLst/>
            </a:prstGeom>
            <a:noFill/>
            <a:ln w="9525">
              <a:noFill/>
              <a:miter lim="800000"/>
              <a:headEnd/>
              <a:tailEnd/>
            </a:ln>
            <a:effectLst/>
          </p:spPr>
        </p:pic>
        <p:pic>
          <p:nvPicPr>
            <p:cNvPr id="1030" name="Picture 6"/>
            <p:cNvPicPr>
              <a:picLocks noChangeAspect="1" noChangeArrowheads="1"/>
            </p:cNvPicPr>
            <p:nvPr/>
          </p:nvPicPr>
          <p:blipFill>
            <a:blip r:embed="rId4"/>
            <a:srcRect/>
            <a:stretch>
              <a:fillRect/>
            </a:stretch>
          </p:blipFill>
          <p:spPr bwMode="auto">
            <a:xfrm>
              <a:off x="452406" y="2857496"/>
              <a:ext cx="3162300" cy="292100"/>
            </a:xfrm>
            <a:prstGeom prst="rect">
              <a:avLst/>
            </a:prstGeom>
            <a:noFill/>
            <a:ln w="9525">
              <a:noFill/>
              <a:miter lim="800000"/>
              <a:headEnd/>
              <a:tailEnd/>
            </a:ln>
            <a:effectLst/>
          </p:spPr>
        </p:pic>
      </p:grpSp>
      <p:sp>
        <p:nvSpPr>
          <p:cNvPr id="15" name="TextBox 14"/>
          <p:cNvSpPr txBox="1"/>
          <p:nvPr/>
        </p:nvSpPr>
        <p:spPr>
          <a:xfrm>
            <a:off x="4310058" y="2428868"/>
            <a:ext cx="5357850" cy="2308324"/>
          </a:xfrm>
          <a:prstGeom prst="rect">
            <a:avLst/>
          </a:prstGeom>
        </p:spPr>
        <p:style>
          <a:lnRef idx="2">
            <a:schemeClr val="accent2"/>
          </a:lnRef>
          <a:fillRef idx="1">
            <a:schemeClr val="lt1"/>
          </a:fillRef>
          <a:effectRef idx="0">
            <a:schemeClr val="accent2"/>
          </a:effectRef>
          <a:fontRef idx="minor">
            <a:schemeClr val="dk1"/>
          </a:fontRef>
        </p:style>
        <p:txBody>
          <a:bodyPr wrap="square" rtlCol="1">
            <a:spAutoFit/>
          </a:bodyPr>
          <a:lstStyle/>
          <a:p>
            <a:pPr marL="624078" indent="-514350" algn="just"/>
            <a:r>
              <a:rPr lang="fa-IR" sz="2400" dirty="0" smtClean="0">
                <a:cs typeface="B Zar" pitchFamily="2" charset="-78"/>
              </a:rPr>
              <a:t>در جلوی آیکون هر سرور نام کامل آن قید شده است.</a:t>
            </a:r>
          </a:p>
          <a:p>
            <a:pPr marL="624078" indent="-514350" algn="just"/>
            <a:r>
              <a:rPr lang="fa-IR" sz="2400" dirty="0" smtClean="0">
                <a:cs typeface="B Zar" pitchFamily="2" charset="-78"/>
              </a:rPr>
              <a:t>با کلید بر روی علامت + زیر شاخه های هر سرور نمایش</a:t>
            </a:r>
          </a:p>
          <a:p>
            <a:pPr marL="624078" indent="-514350" algn="just"/>
            <a:r>
              <a:rPr lang="fa-IR" sz="2400" dirty="0" smtClean="0">
                <a:cs typeface="B Zar" pitchFamily="2" charset="-78"/>
              </a:rPr>
              <a:t>داده میشوند.</a:t>
            </a:r>
          </a:p>
          <a:p>
            <a:pPr marL="624078" indent="-514350" algn="just">
              <a:buFont typeface="+mj-lt"/>
              <a:buAutoNum type="arabicPeriod" startAt="3"/>
            </a:pPr>
            <a:r>
              <a:rPr lang="fa-IR" sz="2400" dirty="0" smtClean="0">
                <a:cs typeface="B Zar" pitchFamily="2" charset="-78"/>
              </a:rPr>
              <a:t>در قسمت سوم هم محتوای آیتم های انتخاب شده توسط کاربر نمایش داده می شود. مثلاً محتوای یک جدول یا یک پرس و جو</a:t>
            </a:r>
            <a:endParaRPr lang="fa-IR" sz="2400" dirty="0"/>
          </a:p>
        </p:txBody>
      </p:sp>
      <p:pic>
        <p:nvPicPr>
          <p:cNvPr id="1031" name="Picture 7"/>
          <p:cNvPicPr>
            <a:picLocks noChangeAspect="1" noChangeArrowheads="1"/>
          </p:cNvPicPr>
          <p:nvPr/>
        </p:nvPicPr>
        <p:blipFill>
          <a:blip r:embed="rId5"/>
          <a:srcRect r="39352"/>
          <a:stretch>
            <a:fillRect/>
          </a:stretch>
        </p:blipFill>
        <p:spPr bwMode="auto">
          <a:xfrm>
            <a:off x="277658" y="3643314"/>
            <a:ext cx="2532202" cy="207170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139" y="142852"/>
            <a:ext cx="9519114" cy="540000"/>
          </a:xfrm>
        </p:spPr>
        <p:style>
          <a:lnRef idx="1">
            <a:schemeClr val="accent1"/>
          </a:lnRef>
          <a:fillRef idx="2">
            <a:schemeClr val="accent1"/>
          </a:fillRef>
          <a:effectRef idx="1">
            <a:schemeClr val="accent1"/>
          </a:effectRef>
          <a:fontRef idx="minor">
            <a:schemeClr val="dk1"/>
          </a:fontRef>
        </p:style>
        <p:txBody>
          <a:bodyPr>
            <a:noAutofit/>
          </a:bodyPr>
          <a:lstStyle/>
          <a:p>
            <a:pPr algn="r"/>
            <a:r>
              <a:rPr lang="fa-IR" sz="3200" dirty="0" smtClean="0">
                <a:cs typeface="B Titr" pitchFamily="2" charset="-78"/>
              </a:rPr>
              <a:t>اتصال به سرور ها در </a:t>
            </a:r>
            <a:r>
              <a:rPr lang="en-US" sz="3200" dirty="0" smtClean="0">
                <a:cs typeface="B Titr" pitchFamily="2" charset="-78"/>
              </a:rPr>
              <a:t>SSMS</a:t>
            </a:r>
            <a:endParaRPr lang="fa-IR" sz="3200" dirty="0">
              <a:cs typeface="B Titr" pitchFamily="2" charset="-78"/>
            </a:endParaRPr>
          </a:p>
        </p:txBody>
      </p:sp>
      <p:pic>
        <p:nvPicPr>
          <p:cNvPr id="6" name="Picture 5" descr="DB (1).png"/>
          <p:cNvPicPr>
            <a:picLocks noChangeAspect="1"/>
          </p:cNvPicPr>
          <p:nvPr/>
        </p:nvPicPr>
        <p:blipFill>
          <a:blip r:embed="rId2"/>
          <a:stretch>
            <a:fillRect/>
          </a:stretch>
        </p:blipFill>
        <p:spPr>
          <a:xfrm>
            <a:off x="0" y="0"/>
            <a:ext cx="1083442" cy="1000100"/>
          </a:xfrm>
          <a:prstGeom prst="rect">
            <a:avLst/>
          </a:prstGeom>
          <a:ln>
            <a:noFill/>
          </a:ln>
          <a:effectLst>
            <a:outerShdw blurRad="190500" algn="tl" rotWithShape="0">
              <a:srgbClr val="000000">
                <a:alpha val="70000"/>
              </a:srgbClr>
            </a:outerShdw>
          </a:effectLst>
        </p:spPr>
      </p:pic>
      <p:sp>
        <p:nvSpPr>
          <p:cNvPr id="3" name="Content Placeholder 2"/>
          <p:cNvSpPr>
            <a:spLocks noGrp="1"/>
          </p:cNvSpPr>
          <p:nvPr>
            <p:ph idx="1"/>
          </p:nvPr>
        </p:nvSpPr>
        <p:spPr>
          <a:xfrm>
            <a:off x="232139" y="857232"/>
            <a:ext cx="9519079" cy="5572164"/>
          </a:xfrm>
        </p:spPr>
        <p:txBody>
          <a:bodyPr anchor="ctr">
            <a:normAutofit/>
          </a:bodyPr>
          <a:lstStyle/>
          <a:p>
            <a:pPr algn="just"/>
            <a:r>
              <a:rPr lang="fa-IR" dirty="0" smtClean="0">
                <a:cs typeface="B Zar" pitchFamily="2" charset="-78"/>
              </a:rPr>
              <a:t>بعد از اتصال </a:t>
            </a:r>
            <a:r>
              <a:rPr lang="en-US" sz="2400" dirty="0" smtClean="0">
                <a:cs typeface="B Zar" pitchFamily="2" charset="-78"/>
              </a:rPr>
              <a:t>SSMS</a:t>
            </a:r>
            <a:r>
              <a:rPr lang="fa-IR" sz="2400" dirty="0" smtClean="0">
                <a:cs typeface="B Zar" pitchFamily="2" charset="-78"/>
              </a:rPr>
              <a:t> </a:t>
            </a:r>
            <a:r>
              <a:rPr lang="fa-IR" dirty="0" smtClean="0">
                <a:cs typeface="B Zar" pitchFamily="2" charset="-78"/>
              </a:rPr>
              <a:t>به یک سرور در ادامه نیز می توان اتصال سرور و </a:t>
            </a:r>
            <a:r>
              <a:rPr lang="en-US" sz="2400" dirty="0" smtClean="0">
                <a:cs typeface="B Zar" pitchFamily="2" charset="-78"/>
              </a:rPr>
              <a:t>SSMS</a:t>
            </a:r>
            <a:r>
              <a:rPr lang="fa-IR" sz="2400" dirty="0" smtClean="0">
                <a:cs typeface="B Zar" pitchFamily="2" charset="-78"/>
              </a:rPr>
              <a:t> </a:t>
            </a:r>
            <a:r>
              <a:rPr lang="fa-IR" dirty="0" smtClean="0">
                <a:cs typeface="B Zar" pitchFamily="2" charset="-78"/>
              </a:rPr>
              <a:t>را قطع کرد و یا به سرورهای دیگری به صورت همزمان متصل شد. برای اتصال به یک سرور جدید می توان از 3 راه زیر استفاده کرد:</a:t>
            </a:r>
          </a:p>
          <a:p>
            <a:pPr marL="859536" lvl="1" indent="-457200" algn="just">
              <a:buFont typeface="+mj-lt"/>
              <a:buAutoNum type="arabicPeriod"/>
            </a:pPr>
            <a:r>
              <a:rPr lang="fa-IR" sz="2200" dirty="0" smtClean="0">
                <a:cs typeface="B Zar" pitchFamily="2" charset="-78"/>
              </a:rPr>
              <a:t>گزینه </a:t>
            </a:r>
            <a:r>
              <a:rPr lang="en-US" sz="2200" dirty="0" smtClean="0">
                <a:cs typeface="B Zar" pitchFamily="2" charset="-78"/>
              </a:rPr>
              <a:t>Connect Object Explorer</a:t>
            </a:r>
            <a:r>
              <a:rPr lang="fa-IR" sz="2200" dirty="0" smtClean="0">
                <a:cs typeface="B Zar" pitchFamily="2" charset="-78"/>
              </a:rPr>
              <a:t> در منوی </a:t>
            </a:r>
            <a:r>
              <a:rPr lang="en-US" sz="2200" dirty="0" smtClean="0">
                <a:cs typeface="B Zar" pitchFamily="2" charset="-78"/>
              </a:rPr>
              <a:t>File</a:t>
            </a:r>
          </a:p>
          <a:p>
            <a:pPr marL="859536" lvl="1" indent="-457200" algn="just">
              <a:buFont typeface="+mj-lt"/>
              <a:buAutoNum type="arabicPeriod"/>
            </a:pPr>
            <a:r>
              <a:rPr lang="fa-IR" sz="2200" dirty="0" smtClean="0">
                <a:cs typeface="B Zar" pitchFamily="2" charset="-78"/>
              </a:rPr>
              <a:t>گزینه </a:t>
            </a:r>
            <a:r>
              <a:rPr lang="en-US" sz="2200" dirty="0" smtClean="0">
                <a:cs typeface="B Zar" pitchFamily="2" charset="-78"/>
              </a:rPr>
              <a:t>Connect Object Explorer</a:t>
            </a:r>
            <a:r>
              <a:rPr lang="fa-IR" sz="2200" dirty="0" smtClean="0">
                <a:cs typeface="B Zar" pitchFamily="2" charset="-78"/>
              </a:rPr>
              <a:t> در خود پنجره </a:t>
            </a:r>
            <a:r>
              <a:rPr lang="en-US" sz="2200" dirty="0" smtClean="0">
                <a:cs typeface="B Zar" pitchFamily="2" charset="-78"/>
              </a:rPr>
              <a:t>Object Explorer</a:t>
            </a:r>
            <a:r>
              <a:rPr lang="fa-IR" sz="2200" dirty="0" smtClean="0">
                <a:cs typeface="B Zar" pitchFamily="2" charset="-78"/>
              </a:rPr>
              <a:t> </a:t>
            </a:r>
          </a:p>
          <a:p>
            <a:pPr marL="859536" lvl="1" indent="-457200" algn="just">
              <a:buFont typeface="+mj-lt"/>
              <a:buAutoNum type="arabicPeriod"/>
            </a:pPr>
            <a:r>
              <a:rPr lang="fa-IR" sz="2200" dirty="0" smtClean="0">
                <a:cs typeface="B Zar" pitchFamily="2" charset="-78"/>
              </a:rPr>
              <a:t>انتخاب گزینه </a:t>
            </a:r>
            <a:r>
              <a:rPr lang="en-US" sz="2200" dirty="0" smtClean="0">
                <a:cs typeface="B Zar" pitchFamily="2" charset="-78"/>
              </a:rPr>
              <a:t>Connect</a:t>
            </a:r>
            <a:r>
              <a:rPr lang="fa-IR" sz="2200" dirty="0" smtClean="0">
                <a:cs typeface="B Zar" pitchFamily="2" charset="-78"/>
              </a:rPr>
              <a:t> از منوی راست کلیک بر روی نام هر سرور، نمایش داده شده در پنجره </a:t>
            </a:r>
            <a:r>
              <a:rPr lang="en-US" sz="2200" dirty="0" smtClean="0">
                <a:cs typeface="B Zar" pitchFamily="2" charset="-78"/>
              </a:rPr>
              <a:t>Object Explorer</a:t>
            </a:r>
            <a:endParaRPr lang="fa-IR" sz="2200" dirty="0" smtClean="0">
              <a:cs typeface="B Zar" pitchFamily="2" charset="-78"/>
            </a:endParaRPr>
          </a:p>
          <a:p>
            <a:pPr algn="just"/>
            <a:r>
              <a:rPr lang="fa-IR" dirty="0" smtClean="0">
                <a:cs typeface="B Zar" pitchFamily="2" charset="-78"/>
              </a:rPr>
              <a:t>با انتخاب هر یک از گزینه های بالا کادر محاوره </a:t>
            </a:r>
            <a:r>
              <a:rPr lang="en-US" dirty="0" smtClean="0">
                <a:cs typeface="B Zar" pitchFamily="2" charset="-78"/>
              </a:rPr>
              <a:t>Connect To Server</a:t>
            </a:r>
            <a:r>
              <a:rPr lang="fa-IR" dirty="0" smtClean="0">
                <a:cs typeface="B Zar" pitchFamily="2" charset="-78"/>
              </a:rPr>
              <a:t> نمایش داده می شود.که در این کادر می توان به صورتی که در قبل توضیح داده شد به سرور مورد نظرمان متصل شویم. </a:t>
            </a:r>
          </a:p>
        </p:txBody>
      </p:sp>
      <p:sp>
        <p:nvSpPr>
          <p:cNvPr id="5" name="Footer Placeholder 4"/>
          <p:cNvSpPr>
            <a:spLocks noGrp="1"/>
          </p:cNvSpPr>
          <p:nvPr>
            <p:ph type="ftr" sz="quarter" idx="11"/>
          </p:nvPr>
        </p:nvSpPr>
        <p:spPr>
          <a:xfrm>
            <a:off x="1062820" y="6500834"/>
            <a:ext cx="7780361" cy="280966"/>
          </a:xfrm>
        </p:spPr>
        <p:txBody>
          <a:bodyPr/>
          <a:lstStyle/>
          <a:p>
            <a:pPr algn="ctr"/>
            <a:r>
              <a:rPr lang="fa-IR"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آزمایشگاه پایگاه داده ها -  آشنایی با </a:t>
            </a:r>
            <a:r>
              <a:rPr lang="en-US"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SQL Server</a:t>
            </a:r>
            <a:endParaRPr lang="fa-IR" sz="1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endParaRPr>
          </a:p>
        </p:txBody>
      </p:sp>
      <p:sp>
        <p:nvSpPr>
          <p:cNvPr id="4" name="Slide Number Placeholder 3"/>
          <p:cNvSpPr>
            <a:spLocks noGrp="1"/>
          </p:cNvSpPr>
          <p:nvPr>
            <p:ph type="sldNum" sz="quarter" idx="12"/>
          </p:nvPr>
        </p:nvSpPr>
        <p:spPr>
          <a:xfrm>
            <a:off x="79248" y="-71462"/>
            <a:ext cx="772020" cy="619126"/>
          </a:xfrm>
        </p:spPr>
        <p:txBody>
          <a:bodyPr/>
          <a:lstStyle/>
          <a:p>
            <a:pPr algn="ctr"/>
            <a:fld id="{E8DF37F9-CD82-4C8D-97DC-91C3A7A2F2BB}" type="slidenum">
              <a:rPr lang="fa-IR" sz="2800" b="1" smtClean="0">
                <a:solidFill>
                  <a:schemeClr val="tx1"/>
                </a:solidFill>
              </a:rPr>
              <a:pPr algn="ctr"/>
              <a:t>23</a:t>
            </a:fld>
            <a:endParaRPr lang="fa-IR" sz="2800" b="1" dirty="0">
              <a:solidFill>
                <a:schemeClr val="tx1"/>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139" y="142852"/>
            <a:ext cx="9519114" cy="540000"/>
          </a:xfrm>
        </p:spPr>
        <p:style>
          <a:lnRef idx="1">
            <a:schemeClr val="accent1"/>
          </a:lnRef>
          <a:fillRef idx="2">
            <a:schemeClr val="accent1"/>
          </a:fillRef>
          <a:effectRef idx="1">
            <a:schemeClr val="accent1"/>
          </a:effectRef>
          <a:fontRef idx="minor">
            <a:schemeClr val="dk1"/>
          </a:fontRef>
        </p:style>
        <p:txBody>
          <a:bodyPr>
            <a:noAutofit/>
          </a:bodyPr>
          <a:lstStyle/>
          <a:p>
            <a:pPr algn="r"/>
            <a:r>
              <a:rPr lang="fa-IR" sz="3200" dirty="0" smtClean="0">
                <a:cs typeface="B Titr" pitchFamily="2" charset="-78"/>
              </a:rPr>
              <a:t>اتصال به سرور ها در </a:t>
            </a:r>
            <a:r>
              <a:rPr lang="en-US" sz="3200" dirty="0" smtClean="0">
                <a:cs typeface="B Titr" pitchFamily="2" charset="-78"/>
              </a:rPr>
              <a:t>SSMS</a:t>
            </a:r>
            <a:endParaRPr lang="fa-IR" sz="3200" dirty="0">
              <a:cs typeface="B Titr" pitchFamily="2" charset="-78"/>
            </a:endParaRPr>
          </a:p>
        </p:txBody>
      </p:sp>
      <p:pic>
        <p:nvPicPr>
          <p:cNvPr id="6" name="Picture 5" descr="DB (1).png"/>
          <p:cNvPicPr>
            <a:picLocks noChangeAspect="1"/>
          </p:cNvPicPr>
          <p:nvPr/>
        </p:nvPicPr>
        <p:blipFill>
          <a:blip r:embed="rId2"/>
          <a:stretch>
            <a:fillRect/>
          </a:stretch>
        </p:blipFill>
        <p:spPr>
          <a:xfrm>
            <a:off x="0" y="0"/>
            <a:ext cx="1083442" cy="1000100"/>
          </a:xfrm>
          <a:prstGeom prst="rect">
            <a:avLst/>
          </a:prstGeom>
          <a:ln>
            <a:noFill/>
          </a:ln>
          <a:effectLst>
            <a:outerShdw blurRad="190500" algn="tl" rotWithShape="0">
              <a:srgbClr val="000000">
                <a:alpha val="70000"/>
              </a:srgbClr>
            </a:outerShdw>
          </a:effectLst>
        </p:spPr>
      </p:pic>
      <p:sp>
        <p:nvSpPr>
          <p:cNvPr id="5" name="Footer Placeholder 4"/>
          <p:cNvSpPr>
            <a:spLocks noGrp="1"/>
          </p:cNvSpPr>
          <p:nvPr>
            <p:ph type="ftr" sz="quarter" idx="11"/>
          </p:nvPr>
        </p:nvSpPr>
        <p:spPr>
          <a:xfrm>
            <a:off x="1062820" y="6500834"/>
            <a:ext cx="7780361" cy="280966"/>
          </a:xfrm>
        </p:spPr>
        <p:txBody>
          <a:bodyPr/>
          <a:lstStyle/>
          <a:p>
            <a:pPr algn="ctr"/>
            <a:r>
              <a:rPr lang="fa-IR"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آزمایشگاه پایگاه داده ها -  آشنایی با </a:t>
            </a:r>
            <a:r>
              <a:rPr lang="en-US"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SQL Server</a:t>
            </a:r>
            <a:endParaRPr lang="fa-IR" sz="1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endParaRPr>
          </a:p>
        </p:txBody>
      </p:sp>
      <p:sp>
        <p:nvSpPr>
          <p:cNvPr id="4" name="Slide Number Placeholder 3"/>
          <p:cNvSpPr>
            <a:spLocks noGrp="1"/>
          </p:cNvSpPr>
          <p:nvPr>
            <p:ph type="sldNum" sz="quarter" idx="12"/>
          </p:nvPr>
        </p:nvSpPr>
        <p:spPr>
          <a:xfrm>
            <a:off x="79248" y="-71462"/>
            <a:ext cx="772020" cy="619126"/>
          </a:xfrm>
        </p:spPr>
        <p:txBody>
          <a:bodyPr/>
          <a:lstStyle/>
          <a:p>
            <a:pPr algn="ctr"/>
            <a:fld id="{E8DF37F9-CD82-4C8D-97DC-91C3A7A2F2BB}" type="slidenum">
              <a:rPr lang="fa-IR" sz="2800" b="1" smtClean="0">
                <a:solidFill>
                  <a:schemeClr val="tx1"/>
                </a:solidFill>
              </a:rPr>
              <a:pPr algn="ctr"/>
              <a:t>24</a:t>
            </a:fld>
            <a:endParaRPr lang="fa-IR" sz="2800" b="1" dirty="0">
              <a:solidFill>
                <a:schemeClr val="tx1"/>
              </a:solidFill>
            </a:endParaRPr>
          </a:p>
        </p:txBody>
      </p:sp>
      <p:pic>
        <p:nvPicPr>
          <p:cNvPr id="2050" name="Picture 2"/>
          <p:cNvPicPr>
            <a:picLocks noChangeAspect="1" noChangeArrowheads="1"/>
          </p:cNvPicPr>
          <p:nvPr/>
        </p:nvPicPr>
        <p:blipFill>
          <a:blip r:embed="rId3"/>
          <a:srcRect/>
          <a:stretch>
            <a:fillRect/>
          </a:stretch>
        </p:blipFill>
        <p:spPr bwMode="auto">
          <a:xfrm>
            <a:off x="452406" y="1071546"/>
            <a:ext cx="857256" cy="785818"/>
          </a:xfrm>
          <a:prstGeom prst="rect">
            <a:avLst/>
          </a:prstGeom>
          <a:ln/>
        </p:spPr>
        <p:style>
          <a:lnRef idx="2">
            <a:schemeClr val="accent1"/>
          </a:lnRef>
          <a:fillRef idx="1">
            <a:schemeClr val="lt1"/>
          </a:fillRef>
          <a:effectRef idx="0">
            <a:schemeClr val="accent1"/>
          </a:effectRef>
          <a:fontRef idx="minor">
            <a:schemeClr val="dk1"/>
          </a:fontRef>
        </p:style>
      </p:pic>
      <p:pic>
        <p:nvPicPr>
          <p:cNvPr id="2051" name="Picture 3"/>
          <p:cNvPicPr>
            <a:picLocks noChangeAspect="1" noChangeArrowheads="1"/>
          </p:cNvPicPr>
          <p:nvPr/>
        </p:nvPicPr>
        <p:blipFill>
          <a:blip r:embed="rId4"/>
          <a:srcRect/>
          <a:stretch>
            <a:fillRect/>
          </a:stretch>
        </p:blipFill>
        <p:spPr bwMode="auto">
          <a:xfrm>
            <a:off x="2881298" y="928670"/>
            <a:ext cx="4887008" cy="1000132"/>
          </a:xfrm>
          <a:prstGeom prst="rect">
            <a:avLst/>
          </a:prstGeom>
          <a:ln>
            <a:headEnd/>
            <a:tailEnd/>
          </a:ln>
        </p:spPr>
        <p:style>
          <a:lnRef idx="2">
            <a:schemeClr val="accent1"/>
          </a:lnRef>
          <a:fillRef idx="1">
            <a:schemeClr val="lt1"/>
          </a:fillRef>
          <a:effectRef idx="0">
            <a:schemeClr val="accent1"/>
          </a:effectRef>
          <a:fontRef idx="minor">
            <a:schemeClr val="dk1"/>
          </a:fontRef>
        </p:style>
      </p:pic>
      <p:pic>
        <p:nvPicPr>
          <p:cNvPr id="2052" name="Picture 4"/>
          <p:cNvPicPr>
            <a:picLocks noChangeAspect="1" noChangeArrowheads="1"/>
          </p:cNvPicPr>
          <p:nvPr/>
        </p:nvPicPr>
        <p:blipFill>
          <a:blip r:embed="rId5"/>
          <a:srcRect/>
          <a:stretch>
            <a:fillRect/>
          </a:stretch>
        </p:blipFill>
        <p:spPr bwMode="auto">
          <a:xfrm>
            <a:off x="166654" y="2285992"/>
            <a:ext cx="3786214" cy="1474278"/>
          </a:xfrm>
          <a:prstGeom prst="rect">
            <a:avLst/>
          </a:prstGeom>
          <a:ln>
            <a:headEnd/>
            <a:tailEnd/>
          </a:ln>
        </p:spPr>
        <p:style>
          <a:lnRef idx="2">
            <a:schemeClr val="accent1"/>
          </a:lnRef>
          <a:fillRef idx="1">
            <a:schemeClr val="lt1"/>
          </a:fillRef>
          <a:effectRef idx="0">
            <a:schemeClr val="accent1"/>
          </a:effectRef>
          <a:fontRef idx="minor">
            <a:schemeClr val="dk1"/>
          </a:fontRef>
        </p:style>
      </p:pic>
      <p:pic>
        <p:nvPicPr>
          <p:cNvPr id="2053" name="Picture 5"/>
          <p:cNvPicPr>
            <a:picLocks noChangeAspect="1" noChangeArrowheads="1"/>
          </p:cNvPicPr>
          <p:nvPr/>
        </p:nvPicPr>
        <p:blipFill>
          <a:blip r:embed="rId6"/>
          <a:srcRect/>
          <a:stretch>
            <a:fillRect/>
          </a:stretch>
        </p:blipFill>
        <p:spPr bwMode="auto">
          <a:xfrm>
            <a:off x="4238620" y="2143116"/>
            <a:ext cx="5431900" cy="4143404"/>
          </a:xfrm>
          <a:prstGeom prst="rect">
            <a:avLst/>
          </a:prstGeom>
          <a:noFill/>
          <a:ln w="9525">
            <a:noFill/>
            <a:miter lim="800000"/>
            <a:headEnd/>
            <a:tailEnd/>
          </a:ln>
          <a:effectLst/>
        </p:spPr>
      </p:pic>
      <p:sp>
        <p:nvSpPr>
          <p:cNvPr id="12" name="Oval 11"/>
          <p:cNvSpPr/>
          <p:nvPr/>
        </p:nvSpPr>
        <p:spPr>
          <a:xfrm>
            <a:off x="1738290" y="1214422"/>
            <a:ext cx="571504" cy="57150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l"/>
            <a:r>
              <a:rPr lang="fa-IR" sz="2800" dirty="0" smtClean="0">
                <a:solidFill>
                  <a:srgbClr val="002060"/>
                </a:solidFill>
                <a:cs typeface="B Titr" pitchFamily="2" charset="-78"/>
              </a:rPr>
              <a:t>1</a:t>
            </a:r>
            <a:endParaRPr lang="fa-IR" sz="2800" dirty="0">
              <a:solidFill>
                <a:srgbClr val="002060"/>
              </a:solidFill>
              <a:cs typeface="B Titr" pitchFamily="2" charset="-78"/>
            </a:endParaRPr>
          </a:p>
        </p:txBody>
      </p:sp>
      <p:sp>
        <p:nvSpPr>
          <p:cNvPr id="13" name="Oval 12"/>
          <p:cNvSpPr/>
          <p:nvPr/>
        </p:nvSpPr>
        <p:spPr>
          <a:xfrm>
            <a:off x="8453462" y="2714620"/>
            <a:ext cx="571504" cy="57150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l"/>
            <a:r>
              <a:rPr lang="fa-IR" sz="2800" dirty="0" smtClean="0">
                <a:solidFill>
                  <a:srgbClr val="002060"/>
                </a:solidFill>
                <a:cs typeface="B Titr" pitchFamily="2" charset="-78"/>
              </a:rPr>
              <a:t>2</a:t>
            </a:r>
            <a:endParaRPr lang="fa-IR" sz="2800" dirty="0">
              <a:solidFill>
                <a:srgbClr val="002060"/>
              </a:solidFill>
              <a:cs typeface="B Titr" pitchFamily="2" charset="-78"/>
            </a:endParaRPr>
          </a:p>
        </p:txBody>
      </p:sp>
      <p:cxnSp>
        <p:nvCxnSpPr>
          <p:cNvPr id="15" name="Straight Connector 14"/>
          <p:cNvCxnSpPr>
            <a:stCxn id="12" idx="2"/>
            <a:endCxn id="2050" idx="3"/>
          </p:cNvCxnSpPr>
          <p:nvPr/>
        </p:nvCxnSpPr>
        <p:spPr>
          <a:xfrm rot="10800000">
            <a:off x="1309662" y="1464456"/>
            <a:ext cx="428628" cy="35719"/>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a:stCxn id="12" idx="6"/>
            <a:endCxn id="2051" idx="1"/>
          </p:cNvCxnSpPr>
          <p:nvPr/>
        </p:nvCxnSpPr>
        <p:spPr>
          <a:xfrm flipV="1">
            <a:off x="2309794" y="1428736"/>
            <a:ext cx="571504" cy="71438"/>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a:stCxn id="12" idx="4"/>
            <a:endCxn id="2052" idx="0"/>
          </p:cNvCxnSpPr>
          <p:nvPr/>
        </p:nvCxnSpPr>
        <p:spPr>
          <a:xfrm rot="16200000" flipH="1">
            <a:off x="1791868" y="2018099"/>
            <a:ext cx="500066" cy="35719"/>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139" y="142852"/>
            <a:ext cx="9519114" cy="540000"/>
          </a:xfrm>
        </p:spPr>
        <p:style>
          <a:lnRef idx="1">
            <a:schemeClr val="accent1"/>
          </a:lnRef>
          <a:fillRef idx="2">
            <a:schemeClr val="accent1"/>
          </a:fillRef>
          <a:effectRef idx="1">
            <a:schemeClr val="accent1"/>
          </a:effectRef>
          <a:fontRef idx="minor">
            <a:schemeClr val="dk1"/>
          </a:fontRef>
        </p:style>
        <p:txBody>
          <a:bodyPr>
            <a:noAutofit/>
          </a:bodyPr>
          <a:lstStyle/>
          <a:p>
            <a:pPr algn="r"/>
            <a:r>
              <a:rPr lang="fa-IR" sz="3200" dirty="0" smtClean="0">
                <a:cs typeface="B Titr" pitchFamily="2" charset="-78"/>
              </a:rPr>
              <a:t>قطع اتصال به سرور ها در </a:t>
            </a:r>
            <a:r>
              <a:rPr lang="en-US" sz="3200" dirty="0" smtClean="0">
                <a:cs typeface="B Titr" pitchFamily="2" charset="-78"/>
              </a:rPr>
              <a:t>SSMS</a:t>
            </a:r>
            <a:endParaRPr lang="fa-IR" sz="3200" dirty="0">
              <a:cs typeface="B Titr" pitchFamily="2" charset="-78"/>
            </a:endParaRPr>
          </a:p>
        </p:txBody>
      </p:sp>
      <p:pic>
        <p:nvPicPr>
          <p:cNvPr id="6" name="Picture 5" descr="DB (1).png"/>
          <p:cNvPicPr>
            <a:picLocks noChangeAspect="1"/>
          </p:cNvPicPr>
          <p:nvPr/>
        </p:nvPicPr>
        <p:blipFill>
          <a:blip r:embed="rId2"/>
          <a:stretch>
            <a:fillRect/>
          </a:stretch>
        </p:blipFill>
        <p:spPr>
          <a:xfrm>
            <a:off x="0" y="0"/>
            <a:ext cx="1083442" cy="1000100"/>
          </a:xfrm>
          <a:prstGeom prst="rect">
            <a:avLst/>
          </a:prstGeom>
          <a:ln>
            <a:noFill/>
          </a:ln>
          <a:effectLst>
            <a:outerShdw blurRad="190500" algn="tl" rotWithShape="0">
              <a:srgbClr val="000000">
                <a:alpha val="70000"/>
              </a:srgbClr>
            </a:outerShdw>
          </a:effectLst>
        </p:spPr>
      </p:pic>
      <p:sp>
        <p:nvSpPr>
          <p:cNvPr id="3" name="Content Placeholder 2"/>
          <p:cNvSpPr>
            <a:spLocks noGrp="1"/>
          </p:cNvSpPr>
          <p:nvPr>
            <p:ph idx="1"/>
          </p:nvPr>
        </p:nvSpPr>
        <p:spPr>
          <a:xfrm>
            <a:off x="232139" y="857232"/>
            <a:ext cx="9519079" cy="5572164"/>
          </a:xfrm>
        </p:spPr>
        <p:txBody>
          <a:bodyPr anchor="t">
            <a:normAutofit/>
          </a:bodyPr>
          <a:lstStyle/>
          <a:p>
            <a:pPr algn="just"/>
            <a:r>
              <a:rPr lang="fa-IR" sz="2400" dirty="0" smtClean="0">
                <a:cs typeface="B Zar" pitchFamily="2" charset="-78"/>
              </a:rPr>
              <a:t>بعد از اتصال </a:t>
            </a:r>
            <a:r>
              <a:rPr lang="en-US" sz="2400" dirty="0" smtClean="0">
                <a:cs typeface="B Zar" pitchFamily="2" charset="-78"/>
              </a:rPr>
              <a:t>SSMS</a:t>
            </a:r>
            <a:r>
              <a:rPr lang="fa-IR" sz="2400" dirty="0" smtClean="0">
                <a:cs typeface="B Zar" pitchFamily="2" charset="-78"/>
              </a:rPr>
              <a:t> به یک سرور در ادامه نیز می توان اتصال سرور و </a:t>
            </a:r>
            <a:r>
              <a:rPr lang="en-US" sz="2400" dirty="0" smtClean="0">
                <a:cs typeface="B Zar" pitchFamily="2" charset="-78"/>
              </a:rPr>
              <a:t>SSMS</a:t>
            </a:r>
            <a:r>
              <a:rPr lang="fa-IR" sz="2400" dirty="0" smtClean="0">
                <a:cs typeface="B Zar" pitchFamily="2" charset="-78"/>
              </a:rPr>
              <a:t> را قطع کرد.</a:t>
            </a:r>
          </a:p>
          <a:p>
            <a:pPr algn="just"/>
            <a:r>
              <a:rPr lang="fa-IR" sz="2400" dirty="0" smtClean="0">
                <a:cs typeface="B Zar" pitchFamily="2" charset="-78"/>
              </a:rPr>
              <a:t>برای قطع اتصال بین سرورها و </a:t>
            </a:r>
            <a:r>
              <a:rPr lang="en-US" sz="2400" dirty="0" smtClean="0">
                <a:cs typeface="B Zar" pitchFamily="2" charset="-78"/>
              </a:rPr>
              <a:t>SSMS</a:t>
            </a:r>
            <a:r>
              <a:rPr lang="fa-IR" sz="2400" dirty="0" smtClean="0">
                <a:cs typeface="B Zar" pitchFamily="2" charset="-78"/>
              </a:rPr>
              <a:t> می توان از گزینه های زیر استفاده کرد.</a:t>
            </a:r>
          </a:p>
          <a:p>
            <a:pPr marL="925830" lvl="1" indent="-514350" algn="just">
              <a:buFont typeface="+mj-lt"/>
              <a:buAutoNum type="arabicPeriod"/>
            </a:pPr>
            <a:r>
              <a:rPr lang="fa-IR" sz="2400" dirty="0" smtClean="0">
                <a:cs typeface="B Zar" pitchFamily="2" charset="-78"/>
              </a:rPr>
              <a:t>انتخاب گزینه </a:t>
            </a:r>
            <a:r>
              <a:rPr lang="en-US" sz="2400" dirty="0" smtClean="0">
                <a:cs typeface="B Zar" pitchFamily="2" charset="-78"/>
              </a:rPr>
              <a:t>Disconnect Object Explorer</a:t>
            </a:r>
            <a:r>
              <a:rPr lang="fa-IR" sz="2400" dirty="0" smtClean="0">
                <a:cs typeface="B Zar" pitchFamily="2" charset="-78"/>
              </a:rPr>
              <a:t> از منوی </a:t>
            </a:r>
            <a:r>
              <a:rPr lang="en-US" sz="2400" dirty="0" smtClean="0">
                <a:cs typeface="B Zar" pitchFamily="2" charset="-78"/>
              </a:rPr>
              <a:t>File</a:t>
            </a:r>
          </a:p>
          <a:p>
            <a:pPr marL="925830" lvl="1" indent="-514350" algn="just">
              <a:buFont typeface="+mj-lt"/>
              <a:buAutoNum type="arabicPeriod"/>
            </a:pPr>
            <a:r>
              <a:rPr lang="fa-IR" sz="2400" dirty="0" smtClean="0">
                <a:cs typeface="B Zar" pitchFamily="2" charset="-78"/>
              </a:rPr>
              <a:t>انتخاب گزینه </a:t>
            </a:r>
            <a:r>
              <a:rPr lang="en-US" sz="2400" dirty="0" smtClean="0">
                <a:cs typeface="B Zar" pitchFamily="2" charset="-78"/>
              </a:rPr>
              <a:t>Disconnect</a:t>
            </a:r>
            <a:r>
              <a:rPr lang="fa-IR" sz="2400" dirty="0" smtClean="0">
                <a:cs typeface="B Zar" pitchFamily="2" charset="-78"/>
              </a:rPr>
              <a:t> از خود پنجره </a:t>
            </a:r>
            <a:r>
              <a:rPr lang="en-US" sz="2400" dirty="0" smtClean="0">
                <a:cs typeface="B Zar" pitchFamily="2" charset="-78"/>
              </a:rPr>
              <a:t>Object Explorer</a:t>
            </a:r>
          </a:p>
          <a:p>
            <a:pPr marL="925830" lvl="1" indent="-514350" algn="just">
              <a:buFont typeface="+mj-lt"/>
              <a:buAutoNum type="arabicPeriod"/>
            </a:pPr>
            <a:r>
              <a:rPr lang="fa-IR" sz="2400" dirty="0" smtClean="0">
                <a:cs typeface="B Zar" pitchFamily="2" charset="-78"/>
              </a:rPr>
              <a:t>انتخاب گزینه </a:t>
            </a:r>
            <a:r>
              <a:rPr lang="en-US" sz="2400" dirty="0" smtClean="0">
                <a:cs typeface="B Zar" pitchFamily="2" charset="-78"/>
              </a:rPr>
              <a:t>Disconnect</a:t>
            </a:r>
            <a:r>
              <a:rPr lang="fa-IR" sz="2400" dirty="0" smtClean="0">
                <a:cs typeface="B Zar" pitchFamily="2" charset="-78"/>
              </a:rPr>
              <a:t> از منوی راست کلیک بر روی نام هر سرور در پنجره </a:t>
            </a:r>
            <a:r>
              <a:rPr lang="en-US" sz="2400" dirty="0" smtClean="0">
                <a:cs typeface="B Zar" pitchFamily="2" charset="-78"/>
              </a:rPr>
              <a:t>Object Explorer</a:t>
            </a:r>
          </a:p>
          <a:p>
            <a:pPr marL="633222" indent="-514350" algn="just"/>
            <a:r>
              <a:rPr lang="fa-IR" sz="2400" dirty="0" smtClean="0">
                <a:cs typeface="B Zar" pitchFamily="2" charset="-78"/>
              </a:rPr>
              <a:t>با انتخاب هر یک از گزینه های بالا اتصال سرور از </a:t>
            </a:r>
            <a:r>
              <a:rPr lang="en-US" sz="2400" dirty="0" smtClean="0">
                <a:cs typeface="B Zar" pitchFamily="2" charset="-78"/>
              </a:rPr>
              <a:t>SSMS</a:t>
            </a:r>
            <a:r>
              <a:rPr lang="fa-IR" sz="2400" dirty="0" smtClean="0">
                <a:cs typeface="B Zar" pitchFamily="2" charset="-78"/>
              </a:rPr>
              <a:t> قطع می شود.</a:t>
            </a:r>
            <a:endParaRPr lang="fa-IR" sz="2400" dirty="0">
              <a:cs typeface="B Zar" pitchFamily="2" charset="-78"/>
            </a:endParaRPr>
          </a:p>
        </p:txBody>
      </p:sp>
      <p:sp>
        <p:nvSpPr>
          <p:cNvPr id="5" name="Footer Placeholder 4"/>
          <p:cNvSpPr>
            <a:spLocks noGrp="1"/>
          </p:cNvSpPr>
          <p:nvPr>
            <p:ph type="ftr" sz="quarter" idx="11"/>
          </p:nvPr>
        </p:nvSpPr>
        <p:spPr>
          <a:xfrm>
            <a:off x="1062820" y="6500834"/>
            <a:ext cx="7780361" cy="280966"/>
          </a:xfrm>
        </p:spPr>
        <p:txBody>
          <a:bodyPr/>
          <a:lstStyle/>
          <a:p>
            <a:pPr algn="ctr"/>
            <a:r>
              <a:rPr lang="fa-IR"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آزمایشگاه پایگاه داده ها -  آشنایی با </a:t>
            </a:r>
            <a:r>
              <a:rPr lang="en-US"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SQL Server</a:t>
            </a:r>
            <a:endParaRPr lang="fa-IR" sz="1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endParaRPr>
          </a:p>
        </p:txBody>
      </p:sp>
      <p:sp>
        <p:nvSpPr>
          <p:cNvPr id="4" name="Slide Number Placeholder 3"/>
          <p:cNvSpPr>
            <a:spLocks noGrp="1"/>
          </p:cNvSpPr>
          <p:nvPr>
            <p:ph type="sldNum" sz="quarter" idx="12"/>
          </p:nvPr>
        </p:nvSpPr>
        <p:spPr>
          <a:xfrm>
            <a:off x="79248" y="-71462"/>
            <a:ext cx="772020" cy="619126"/>
          </a:xfrm>
        </p:spPr>
        <p:txBody>
          <a:bodyPr/>
          <a:lstStyle/>
          <a:p>
            <a:pPr algn="ctr"/>
            <a:fld id="{E8DF37F9-CD82-4C8D-97DC-91C3A7A2F2BB}" type="slidenum">
              <a:rPr lang="fa-IR" sz="2800" b="1" smtClean="0">
                <a:solidFill>
                  <a:schemeClr val="tx1"/>
                </a:solidFill>
              </a:rPr>
              <a:pPr algn="ctr"/>
              <a:t>25</a:t>
            </a:fld>
            <a:endParaRPr lang="fa-IR" sz="2800" b="1" dirty="0">
              <a:solidFill>
                <a:schemeClr val="tx1"/>
              </a:solidFill>
            </a:endParaRPr>
          </a:p>
        </p:txBody>
      </p:sp>
      <p:pic>
        <p:nvPicPr>
          <p:cNvPr id="3075" name="Picture 3"/>
          <p:cNvPicPr>
            <a:picLocks noChangeAspect="1" noChangeArrowheads="1"/>
          </p:cNvPicPr>
          <p:nvPr/>
        </p:nvPicPr>
        <p:blipFill>
          <a:blip r:embed="rId3"/>
          <a:srcRect/>
          <a:stretch>
            <a:fillRect/>
          </a:stretch>
        </p:blipFill>
        <p:spPr bwMode="auto">
          <a:xfrm>
            <a:off x="1309662" y="3956060"/>
            <a:ext cx="2755900" cy="901700"/>
          </a:xfrm>
          <a:prstGeom prst="rect">
            <a:avLst/>
          </a:prstGeom>
          <a:ln>
            <a:noFill/>
          </a:ln>
          <a:effectLst>
            <a:outerShdw blurRad="292100" dist="139700" dir="2700000" algn="tl" rotWithShape="0">
              <a:srgbClr val="333333">
                <a:alpha val="65000"/>
              </a:srgbClr>
            </a:outerShdw>
          </a:effectLst>
        </p:spPr>
      </p:pic>
      <p:pic>
        <p:nvPicPr>
          <p:cNvPr id="3076" name="Picture 4"/>
          <p:cNvPicPr>
            <a:picLocks noChangeAspect="1" noChangeArrowheads="1"/>
          </p:cNvPicPr>
          <p:nvPr/>
        </p:nvPicPr>
        <p:blipFill>
          <a:blip r:embed="rId4"/>
          <a:srcRect/>
          <a:stretch>
            <a:fillRect/>
          </a:stretch>
        </p:blipFill>
        <p:spPr bwMode="auto">
          <a:xfrm>
            <a:off x="1095348" y="5072074"/>
            <a:ext cx="3683000" cy="1003300"/>
          </a:xfrm>
          <a:prstGeom prst="rect">
            <a:avLst/>
          </a:prstGeom>
          <a:ln>
            <a:noFill/>
          </a:ln>
          <a:effectLst>
            <a:outerShdw blurRad="292100" dist="139700" dir="2700000" algn="tl" rotWithShape="0">
              <a:srgbClr val="333333">
                <a:alpha val="65000"/>
              </a:srgbClr>
            </a:outerShdw>
          </a:effectLst>
        </p:spPr>
      </p:pic>
      <p:pic>
        <p:nvPicPr>
          <p:cNvPr id="3077" name="Picture 5"/>
          <p:cNvPicPr>
            <a:picLocks noChangeAspect="1" noChangeArrowheads="1"/>
          </p:cNvPicPr>
          <p:nvPr/>
        </p:nvPicPr>
        <p:blipFill>
          <a:blip r:embed="rId5"/>
          <a:srcRect/>
          <a:stretch>
            <a:fillRect/>
          </a:stretch>
        </p:blipFill>
        <p:spPr bwMode="auto">
          <a:xfrm>
            <a:off x="5024438" y="4302140"/>
            <a:ext cx="3708400" cy="1270000"/>
          </a:xfrm>
          <a:prstGeom prst="rect">
            <a:avLst/>
          </a:prstGeom>
          <a:ln>
            <a:noFill/>
          </a:ln>
          <a:effectLst>
            <a:outerShdw blurRad="292100" dist="139700" dir="2700000" algn="tl" rotWithShape="0">
              <a:srgbClr val="333333">
                <a:alpha val="65000"/>
              </a:srgbClr>
            </a:outerShdw>
          </a:effectLst>
        </p:spPr>
      </p:pic>
      <p:sp>
        <p:nvSpPr>
          <p:cNvPr id="15" name="Oval 14"/>
          <p:cNvSpPr/>
          <p:nvPr/>
        </p:nvSpPr>
        <p:spPr>
          <a:xfrm>
            <a:off x="452406" y="3857628"/>
            <a:ext cx="571504" cy="57150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l"/>
            <a:r>
              <a:rPr lang="fa-IR" sz="2800" dirty="0" smtClean="0">
                <a:solidFill>
                  <a:srgbClr val="002060"/>
                </a:solidFill>
                <a:cs typeface="B Titr" pitchFamily="2" charset="-78"/>
              </a:rPr>
              <a:t>1</a:t>
            </a:r>
            <a:endParaRPr lang="fa-IR" sz="2800" dirty="0">
              <a:solidFill>
                <a:srgbClr val="002060"/>
              </a:solidFill>
              <a:cs typeface="B Titr" pitchFamily="2" charset="-78"/>
            </a:endParaRPr>
          </a:p>
        </p:txBody>
      </p:sp>
      <p:sp>
        <p:nvSpPr>
          <p:cNvPr id="16" name="Oval 15"/>
          <p:cNvSpPr/>
          <p:nvPr/>
        </p:nvSpPr>
        <p:spPr>
          <a:xfrm>
            <a:off x="309530" y="5072074"/>
            <a:ext cx="571504" cy="57150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l"/>
            <a:r>
              <a:rPr lang="fa-IR" sz="2800" dirty="0" smtClean="0">
                <a:solidFill>
                  <a:srgbClr val="002060"/>
                </a:solidFill>
                <a:cs typeface="B Titr" pitchFamily="2" charset="-78"/>
              </a:rPr>
              <a:t>2</a:t>
            </a:r>
            <a:endParaRPr lang="fa-IR" sz="2800" dirty="0">
              <a:solidFill>
                <a:srgbClr val="002060"/>
              </a:solidFill>
              <a:cs typeface="B Titr" pitchFamily="2" charset="-78"/>
            </a:endParaRPr>
          </a:p>
        </p:txBody>
      </p:sp>
      <p:sp>
        <p:nvSpPr>
          <p:cNvPr id="17" name="Oval 16"/>
          <p:cNvSpPr/>
          <p:nvPr/>
        </p:nvSpPr>
        <p:spPr>
          <a:xfrm>
            <a:off x="9024966" y="4786322"/>
            <a:ext cx="571504" cy="57150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l"/>
            <a:r>
              <a:rPr lang="fa-IR" sz="2800" dirty="0" smtClean="0">
                <a:solidFill>
                  <a:srgbClr val="002060"/>
                </a:solidFill>
                <a:cs typeface="B Titr" pitchFamily="2" charset="-78"/>
              </a:rPr>
              <a:t>3</a:t>
            </a:r>
            <a:endParaRPr lang="fa-IR" sz="2800" dirty="0">
              <a:solidFill>
                <a:srgbClr val="002060"/>
              </a:solidFill>
              <a:cs typeface="B Titr" pitchFamily="2" charset="-78"/>
            </a:endParaRPr>
          </a:p>
        </p:txBody>
      </p:sp>
      <p:cxnSp>
        <p:nvCxnSpPr>
          <p:cNvPr id="19" name="Straight Connector 18"/>
          <p:cNvCxnSpPr>
            <a:stCxn id="15" idx="6"/>
            <a:endCxn id="3075" idx="1"/>
          </p:cNvCxnSpPr>
          <p:nvPr/>
        </p:nvCxnSpPr>
        <p:spPr>
          <a:xfrm>
            <a:off x="1023910" y="4143380"/>
            <a:ext cx="285752" cy="26353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a:stCxn id="16" idx="6"/>
            <a:endCxn id="3076" idx="1"/>
          </p:cNvCxnSpPr>
          <p:nvPr/>
        </p:nvCxnSpPr>
        <p:spPr>
          <a:xfrm>
            <a:off x="881034" y="5357826"/>
            <a:ext cx="214314" cy="215898"/>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a:stCxn id="17" idx="2"/>
            <a:endCxn id="3077" idx="3"/>
          </p:cNvCxnSpPr>
          <p:nvPr/>
        </p:nvCxnSpPr>
        <p:spPr>
          <a:xfrm rot="10800000">
            <a:off x="8732838" y="4937140"/>
            <a:ext cx="292128" cy="134934"/>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139" y="142852"/>
            <a:ext cx="9519114" cy="540000"/>
          </a:xfrm>
        </p:spPr>
        <p:style>
          <a:lnRef idx="1">
            <a:schemeClr val="accent1"/>
          </a:lnRef>
          <a:fillRef idx="2">
            <a:schemeClr val="accent1"/>
          </a:fillRef>
          <a:effectRef idx="1">
            <a:schemeClr val="accent1"/>
          </a:effectRef>
          <a:fontRef idx="minor">
            <a:schemeClr val="dk1"/>
          </a:fontRef>
        </p:style>
        <p:txBody>
          <a:bodyPr>
            <a:noAutofit/>
          </a:bodyPr>
          <a:lstStyle/>
          <a:p>
            <a:pPr algn="r"/>
            <a:r>
              <a:rPr lang="fa-IR" sz="3200" dirty="0" smtClean="0">
                <a:cs typeface="B Titr" pitchFamily="2" charset="-78"/>
              </a:rPr>
              <a:t>ثبت سرورها در </a:t>
            </a:r>
            <a:r>
              <a:rPr lang="en-US" sz="3200" dirty="0" smtClean="0">
                <a:cs typeface="B Titr" pitchFamily="2" charset="-78"/>
              </a:rPr>
              <a:t>SSMS</a:t>
            </a:r>
            <a:endParaRPr lang="fa-IR" sz="3200" dirty="0">
              <a:cs typeface="B Titr" pitchFamily="2" charset="-78"/>
            </a:endParaRPr>
          </a:p>
        </p:txBody>
      </p:sp>
      <p:pic>
        <p:nvPicPr>
          <p:cNvPr id="6" name="Picture 5" descr="DB (1).png"/>
          <p:cNvPicPr>
            <a:picLocks noChangeAspect="1"/>
          </p:cNvPicPr>
          <p:nvPr/>
        </p:nvPicPr>
        <p:blipFill>
          <a:blip r:embed="rId2"/>
          <a:stretch>
            <a:fillRect/>
          </a:stretch>
        </p:blipFill>
        <p:spPr>
          <a:xfrm>
            <a:off x="0" y="0"/>
            <a:ext cx="1083442" cy="1000100"/>
          </a:xfrm>
          <a:prstGeom prst="rect">
            <a:avLst/>
          </a:prstGeom>
          <a:ln>
            <a:noFill/>
          </a:ln>
          <a:effectLst>
            <a:outerShdw blurRad="190500" algn="tl" rotWithShape="0">
              <a:srgbClr val="000000">
                <a:alpha val="70000"/>
              </a:srgbClr>
            </a:outerShdw>
          </a:effectLst>
        </p:spPr>
      </p:pic>
      <p:sp>
        <p:nvSpPr>
          <p:cNvPr id="3" name="Content Placeholder 2"/>
          <p:cNvSpPr>
            <a:spLocks noGrp="1"/>
          </p:cNvSpPr>
          <p:nvPr>
            <p:ph idx="1"/>
          </p:nvPr>
        </p:nvSpPr>
        <p:spPr>
          <a:xfrm>
            <a:off x="232139" y="857232"/>
            <a:ext cx="9519079" cy="5572164"/>
          </a:xfrm>
        </p:spPr>
        <p:txBody>
          <a:bodyPr anchor="t">
            <a:normAutofit/>
          </a:bodyPr>
          <a:lstStyle/>
          <a:p>
            <a:pPr algn="just"/>
            <a:r>
              <a:rPr lang="fa-IR" dirty="0" smtClean="0">
                <a:cs typeface="B Zar" pitchFamily="2" charset="-78"/>
              </a:rPr>
              <a:t>در صورتي که يک يا چند اتصال ايجاد کرده‌ايد و نمي‌خواهيد که در هر بار اجراي برنامه </a:t>
            </a:r>
            <a:r>
              <a:rPr lang="en-US" sz="2400" dirty="0" smtClean="0">
                <a:cs typeface="B Zar" pitchFamily="2" charset="-78"/>
              </a:rPr>
              <a:t>Management Studio</a:t>
            </a:r>
            <a:r>
              <a:rPr lang="fa-IR" sz="2400" dirty="0" smtClean="0">
                <a:cs typeface="B Zar" pitchFamily="2" charset="-78"/>
              </a:rPr>
              <a:t> </a:t>
            </a:r>
            <a:r>
              <a:rPr lang="fa-IR" dirty="0" smtClean="0">
                <a:cs typeface="B Zar" pitchFamily="2" charset="-78"/>
              </a:rPr>
              <a:t>دوباره اين اتصال‌ها را ايجاد نمائيد بايد اتصال ايجاد شده را ثبت يا </a:t>
            </a:r>
            <a:r>
              <a:rPr lang="en-US" sz="2400" dirty="0" smtClean="0">
                <a:cs typeface="B Zar" pitchFamily="2" charset="-78"/>
              </a:rPr>
              <a:t>Register</a:t>
            </a:r>
            <a:r>
              <a:rPr lang="fa-IR" sz="2400" dirty="0" smtClean="0">
                <a:cs typeface="B Zar" pitchFamily="2" charset="-78"/>
              </a:rPr>
              <a:t> </a:t>
            </a:r>
            <a:r>
              <a:rPr lang="fa-IR" dirty="0" smtClean="0">
                <a:cs typeface="B Zar" pitchFamily="2" charset="-78"/>
              </a:rPr>
              <a:t>کنيد.</a:t>
            </a:r>
          </a:p>
          <a:p>
            <a:pPr marL="457200" indent="-457200" algn="just"/>
            <a:r>
              <a:rPr lang="fa-IR" dirty="0" smtClean="0">
                <a:cs typeface="B Zar" pitchFamily="2" charset="-78"/>
              </a:rPr>
              <a:t>برای ثبت یک سرور باید یکی از دو راه زیر را انجام دهید:</a:t>
            </a:r>
          </a:p>
          <a:p>
            <a:pPr marL="749808" lvl="1" indent="-457200" algn="just">
              <a:buFont typeface="+mj-lt"/>
              <a:buAutoNum type="arabicPeriod"/>
            </a:pPr>
            <a:r>
              <a:rPr lang="fa-IR" dirty="0" smtClean="0">
                <a:cs typeface="B Zar" pitchFamily="2" charset="-78"/>
              </a:rPr>
              <a:t> انتخاب گزینه </a:t>
            </a:r>
            <a:r>
              <a:rPr lang="en-US" dirty="0" smtClean="0">
                <a:cs typeface="B Zar" pitchFamily="2" charset="-78"/>
              </a:rPr>
              <a:t>Register</a:t>
            </a:r>
            <a:r>
              <a:rPr lang="fa-IR" dirty="0" smtClean="0">
                <a:cs typeface="B Zar" pitchFamily="2" charset="-78"/>
              </a:rPr>
              <a:t> از منوی راست کلیک بر روی نام سرور</a:t>
            </a:r>
          </a:p>
          <a:p>
            <a:pPr algn="just"/>
            <a:endParaRPr lang="fa-IR" sz="2400" dirty="0" smtClean="0">
              <a:cs typeface="B Zar" pitchFamily="2" charset="-78"/>
            </a:endParaRPr>
          </a:p>
          <a:p>
            <a:pPr algn="just"/>
            <a:endParaRPr lang="fa-IR" sz="2400" dirty="0" smtClean="0">
              <a:cs typeface="B Zar" pitchFamily="2" charset="-78"/>
            </a:endParaRPr>
          </a:p>
          <a:p>
            <a:pPr algn="just"/>
            <a:endParaRPr lang="fa-IR" sz="2400" dirty="0" smtClean="0">
              <a:cs typeface="B Zar" pitchFamily="2" charset="-78"/>
            </a:endParaRPr>
          </a:p>
          <a:p>
            <a:pPr algn="just"/>
            <a:endParaRPr lang="fa-IR" sz="2400" dirty="0" smtClean="0">
              <a:cs typeface="B Zar" pitchFamily="2" charset="-78"/>
            </a:endParaRPr>
          </a:p>
        </p:txBody>
      </p:sp>
      <p:sp>
        <p:nvSpPr>
          <p:cNvPr id="5" name="Footer Placeholder 4"/>
          <p:cNvSpPr>
            <a:spLocks noGrp="1"/>
          </p:cNvSpPr>
          <p:nvPr>
            <p:ph type="ftr" sz="quarter" idx="11"/>
          </p:nvPr>
        </p:nvSpPr>
        <p:spPr>
          <a:xfrm>
            <a:off x="1062820" y="6500834"/>
            <a:ext cx="7780361" cy="280966"/>
          </a:xfrm>
        </p:spPr>
        <p:txBody>
          <a:bodyPr/>
          <a:lstStyle/>
          <a:p>
            <a:pPr algn="ctr"/>
            <a:r>
              <a:rPr lang="fa-IR"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آزمایشگاه پایگاه داده ها -  آشنایی با </a:t>
            </a:r>
            <a:r>
              <a:rPr lang="en-US"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SQL Server</a:t>
            </a:r>
            <a:endParaRPr lang="fa-IR" sz="1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endParaRPr>
          </a:p>
        </p:txBody>
      </p:sp>
      <p:sp>
        <p:nvSpPr>
          <p:cNvPr id="4" name="Slide Number Placeholder 3"/>
          <p:cNvSpPr>
            <a:spLocks noGrp="1"/>
          </p:cNvSpPr>
          <p:nvPr>
            <p:ph type="sldNum" sz="quarter" idx="12"/>
          </p:nvPr>
        </p:nvSpPr>
        <p:spPr>
          <a:xfrm>
            <a:off x="79248" y="-71462"/>
            <a:ext cx="772020" cy="619126"/>
          </a:xfrm>
        </p:spPr>
        <p:txBody>
          <a:bodyPr/>
          <a:lstStyle/>
          <a:p>
            <a:pPr algn="ctr"/>
            <a:fld id="{E8DF37F9-CD82-4C8D-97DC-91C3A7A2F2BB}" type="slidenum">
              <a:rPr lang="fa-IR" sz="2800" b="1" smtClean="0">
                <a:solidFill>
                  <a:schemeClr val="tx1"/>
                </a:solidFill>
              </a:rPr>
              <a:pPr algn="ctr"/>
              <a:t>26</a:t>
            </a:fld>
            <a:endParaRPr lang="fa-IR" sz="2800" b="1" dirty="0">
              <a:solidFill>
                <a:schemeClr val="tx1"/>
              </a:solidFill>
            </a:endParaRPr>
          </a:p>
        </p:txBody>
      </p:sp>
      <p:pic>
        <p:nvPicPr>
          <p:cNvPr id="4099" name="Picture 3"/>
          <p:cNvPicPr>
            <a:picLocks noChangeAspect="1" noChangeArrowheads="1"/>
          </p:cNvPicPr>
          <p:nvPr/>
        </p:nvPicPr>
        <p:blipFill>
          <a:blip r:embed="rId3"/>
          <a:srcRect/>
          <a:stretch>
            <a:fillRect/>
          </a:stretch>
        </p:blipFill>
        <p:spPr bwMode="auto">
          <a:xfrm>
            <a:off x="2809860" y="3786190"/>
            <a:ext cx="4286280" cy="179162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139" y="142852"/>
            <a:ext cx="9519114" cy="540000"/>
          </a:xfrm>
        </p:spPr>
        <p:style>
          <a:lnRef idx="1">
            <a:schemeClr val="accent1"/>
          </a:lnRef>
          <a:fillRef idx="2">
            <a:schemeClr val="accent1"/>
          </a:fillRef>
          <a:effectRef idx="1">
            <a:schemeClr val="accent1"/>
          </a:effectRef>
          <a:fontRef idx="minor">
            <a:schemeClr val="dk1"/>
          </a:fontRef>
        </p:style>
        <p:txBody>
          <a:bodyPr>
            <a:noAutofit/>
          </a:bodyPr>
          <a:lstStyle/>
          <a:p>
            <a:pPr algn="r"/>
            <a:r>
              <a:rPr lang="fa-IR" sz="3200" dirty="0" smtClean="0">
                <a:cs typeface="B Titr" pitchFamily="2" charset="-78"/>
              </a:rPr>
              <a:t>ثبت سرورها در </a:t>
            </a:r>
            <a:r>
              <a:rPr lang="en-US" sz="3200" dirty="0" smtClean="0">
                <a:cs typeface="B Titr" pitchFamily="2" charset="-78"/>
              </a:rPr>
              <a:t>SSMS</a:t>
            </a:r>
            <a:endParaRPr lang="fa-IR" sz="3200" dirty="0">
              <a:cs typeface="B Titr" pitchFamily="2" charset="-78"/>
            </a:endParaRPr>
          </a:p>
        </p:txBody>
      </p:sp>
      <p:pic>
        <p:nvPicPr>
          <p:cNvPr id="6" name="Picture 5" descr="DB (1).png"/>
          <p:cNvPicPr>
            <a:picLocks noChangeAspect="1"/>
          </p:cNvPicPr>
          <p:nvPr/>
        </p:nvPicPr>
        <p:blipFill>
          <a:blip r:embed="rId2"/>
          <a:stretch>
            <a:fillRect/>
          </a:stretch>
        </p:blipFill>
        <p:spPr>
          <a:xfrm>
            <a:off x="0" y="0"/>
            <a:ext cx="1083442" cy="1000100"/>
          </a:xfrm>
          <a:prstGeom prst="rect">
            <a:avLst/>
          </a:prstGeom>
          <a:ln>
            <a:noFill/>
          </a:ln>
          <a:effectLst>
            <a:outerShdw blurRad="190500" algn="tl" rotWithShape="0">
              <a:srgbClr val="000000">
                <a:alpha val="70000"/>
              </a:srgbClr>
            </a:outerShdw>
          </a:effectLst>
        </p:spPr>
      </p:pic>
      <p:sp>
        <p:nvSpPr>
          <p:cNvPr id="3" name="Content Placeholder 2"/>
          <p:cNvSpPr>
            <a:spLocks noGrp="1"/>
          </p:cNvSpPr>
          <p:nvPr>
            <p:ph idx="1"/>
          </p:nvPr>
        </p:nvSpPr>
        <p:spPr>
          <a:xfrm>
            <a:off x="4024306" y="1035827"/>
            <a:ext cx="5726912" cy="4786346"/>
          </a:xfrm>
        </p:spPr>
        <p:style>
          <a:lnRef idx="2">
            <a:schemeClr val="accent2"/>
          </a:lnRef>
          <a:fillRef idx="1">
            <a:schemeClr val="lt1"/>
          </a:fillRef>
          <a:effectRef idx="0">
            <a:schemeClr val="accent2"/>
          </a:effectRef>
          <a:fontRef idx="minor">
            <a:schemeClr val="dk1"/>
          </a:fontRef>
        </p:style>
        <p:txBody>
          <a:bodyPr anchor="t">
            <a:normAutofit/>
          </a:bodyPr>
          <a:lstStyle/>
          <a:p>
            <a:pPr marL="621792" indent="-457200">
              <a:buFont typeface="+mj-lt"/>
              <a:buAutoNum type="arabicPeriod"/>
            </a:pPr>
            <a:r>
              <a:rPr lang="fa-IR" sz="3000" dirty="0" smtClean="0">
                <a:solidFill>
                  <a:schemeClr val="tx1"/>
                </a:solidFill>
                <a:cs typeface="B Zar" pitchFamily="2" charset="-78"/>
              </a:rPr>
              <a:t>روي برگه </a:t>
            </a:r>
            <a:r>
              <a:rPr lang="en-US" sz="2400" dirty="0" smtClean="0">
                <a:solidFill>
                  <a:schemeClr val="tx1"/>
                </a:solidFill>
                <a:cs typeface="B Zar" pitchFamily="2" charset="-78"/>
              </a:rPr>
              <a:t>Registered Servers</a:t>
            </a:r>
            <a:r>
              <a:rPr lang="fa-IR" sz="2400" dirty="0" smtClean="0">
                <a:solidFill>
                  <a:schemeClr val="tx1"/>
                </a:solidFill>
                <a:cs typeface="B Zar" pitchFamily="2" charset="-78"/>
              </a:rPr>
              <a:t> </a:t>
            </a:r>
            <a:r>
              <a:rPr lang="fa-IR" sz="3000" dirty="0" smtClean="0">
                <a:solidFill>
                  <a:schemeClr val="tx1"/>
                </a:solidFill>
                <a:cs typeface="B Zar" pitchFamily="2" charset="-78"/>
              </a:rPr>
              <a:t>کليک کنيد. (در صورتي که در کامپيوتر شما اين برگه وجود ندارد از منوي </a:t>
            </a:r>
            <a:r>
              <a:rPr lang="en-US" sz="2400" dirty="0" smtClean="0">
                <a:solidFill>
                  <a:schemeClr val="tx1"/>
                </a:solidFill>
                <a:cs typeface="B Zar" pitchFamily="2" charset="-78"/>
              </a:rPr>
              <a:t>View</a:t>
            </a:r>
            <a:r>
              <a:rPr lang="fa-IR" sz="2400" dirty="0" smtClean="0">
                <a:solidFill>
                  <a:schemeClr val="tx1"/>
                </a:solidFill>
                <a:cs typeface="B Zar" pitchFamily="2" charset="-78"/>
              </a:rPr>
              <a:t> </a:t>
            </a:r>
            <a:r>
              <a:rPr lang="fa-IR" sz="3000" dirty="0" smtClean="0">
                <a:solidFill>
                  <a:schemeClr val="tx1"/>
                </a:solidFill>
                <a:cs typeface="B Zar" pitchFamily="2" charset="-78"/>
              </a:rPr>
              <a:t>بر روي گزينه </a:t>
            </a:r>
            <a:r>
              <a:rPr lang="en-US" sz="2400" dirty="0" smtClean="0">
                <a:solidFill>
                  <a:schemeClr val="tx1"/>
                </a:solidFill>
                <a:cs typeface="B Zar" pitchFamily="2" charset="-78"/>
              </a:rPr>
              <a:t>Registered Servers</a:t>
            </a:r>
            <a:r>
              <a:rPr lang="fa-IR" sz="2400" dirty="0" smtClean="0">
                <a:solidFill>
                  <a:schemeClr val="tx1"/>
                </a:solidFill>
                <a:cs typeface="B Zar" pitchFamily="2" charset="-78"/>
              </a:rPr>
              <a:t> </a:t>
            </a:r>
            <a:r>
              <a:rPr lang="fa-IR" sz="3000" dirty="0" smtClean="0">
                <a:solidFill>
                  <a:schemeClr val="tx1"/>
                </a:solidFill>
                <a:cs typeface="B Zar" pitchFamily="2" charset="-78"/>
              </a:rPr>
              <a:t>کليک کنيد).</a:t>
            </a:r>
          </a:p>
          <a:p>
            <a:pPr marL="621792" indent="-457200">
              <a:buFont typeface="+mj-lt"/>
              <a:buAutoNum type="arabicPeriod"/>
            </a:pPr>
            <a:r>
              <a:rPr lang="fa-IR" sz="3000" dirty="0" smtClean="0">
                <a:solidFill>
                  <a:schemeClr val="tx1"/>
                </a:solidFill>
                <a:cs typeface="B Zar" pitchFamily="2" charset="-78"/>
              </a:rPr>
              <a:t>گزینه </a:t>
            </a:r>
            <a:r>
              <a:rPr lang="en-US" sz="2400" dirty="0" smtClean="0">
                <a:solidFill>
                  <a:schemeClr val="tx1"/>
                </a:solidFill>
                <a:cs typeface="B Zar" pitchFamily="2" charset="-78"/>
              </a:rPr>
              <a:t>Database Engine</a:t>
            </a:r>
            <a:r>
              <a:rPr lang="fa-IR" sz="2400" dirty="0" smtClean="0">
                <a:solidFill>
                  <a:schemeClr val="tx1"/>
                </a:solidFill>
                <a:cs typeface="B Zar" pitchFamily="2" charset="-78"/>
              </a:rPr>
              <a:t> </a:t>
            </a:r>
            <a:r>
              <a:rPr lang="fa-IR" sz="3000" dirty="0" smtClean="0">
                <a:solidFill>
                  <a:schemeClr val="tx1"/>
                </a:solidFill>
                <a:cs typeface="B Zar" pitchFamily="2" charset="-78"/>
              </a:rPr>
              <a:t>را </a:t>
            </a:r>
            <a:r>
              <a:rPr lang="en-US" sz="2400" dirty="0" smtClean="0">
                <a:solidFill>
                  <a:schemeClr val="tx1"/>
                </a:solidFill>
                <a:cs typeface="B Zar" pitchFamily="2" charset="-78"/>
              </a:rPr>
              <a:t>Expand</a:t>
            </a:r>
            <a:r>
              <a:rPr lang="fa-IR" sz="2400" dirty="0" smtClean="0">
                <a:solidFill>
                  <a:schemeClr val="tx1"/>
                </a:solidFill>
                <a:cs typeface="B Zar" pitchFamily="2" charset="-78"/>
              </a:rPr>
              <a:t> </a:t>
            </a:r>
            <a:r>
              <a:rPr lang="fa-IR" sz="3000" dirty="0" smtClean="0">
                <a:solidFill>
                  <a:schemeClr val="tx1"/>
                </a:solidFill>
                <a:cs typeface="B Zar" pitchFamily="2" charset="-78"/>
              </a:rPr>
              <a:t>کنید (کلیک بر روی +).</a:t>
            </a:r>
          </a:p>
          <a:p>
            <a:pPr marL="621792" indent="-457200">
              <a:buFont typeface="+mj-lt"/>
              <a:buAutoNum type="arabicPeriod"/>
            </a:pPr>
            <a:r>
              <a:rPr lang="fa-IR" sz="3000" dirty="0" smtClean="0">
                <a:solidFill>
                  <a:schemeClr val="tx1"/>
                </a:solidFill>
                <a:cs typeface="B Zar" pitchFamily="2" charset="-78"/>
              </a:rPr>
              <a:t>راست کلیک بر روی گزینه </a:t>
            </a:r>
            <a:r>
              <a:rPr lang="en-US" sz="2400" dirty="0" smtClean="0">
                <a:solidFill>
                  <a:schemeClr val="tx1"/>
                </a:solidFill>
                <a:cs typeface="B Zar" pitchFamily="2" charset="-78"/>
              </a:rPr>
              <a:t>Local Server Group</a:t>
            </a:r>
            <a:r>
              <a:rPr lang="fa-IR" sz="2400" dirty="0" smtClean="0">
                <a:solidFill>
                  <a:schemeClr val="tx1"/>
                </a:solidFill>
                <a:cs typeface="B Zar" pitchFamily="2" charset="-78"/>
              </a:rPr>
              <a:t> </a:t>
            </a:r>
            <a:r>
              <a:rPr lang="fa-IR" sz="3000" dirty="0" smtClean="0">
                <a:solidFill>
                  <a:schemeClr val="tx1"/>
                </a:solidFill>
                <a:cs typeface="B Zar" pitchFamily="2" charset="-78"/>
              </a:rPr>
              <a:t>.</a:t>
            </a:r>
          </a:p>
          <a:p>
            <a:pPr marL="621792" indent="-457200">
              <a:buFont typeface="+mj-lt"/>
              <a:buAutoNum type="arabicPeriod"/>
            </a:pPr>
            <a:r>
              <a:rPr lang="fa-IR" sz="3000" dirty="0" smtClean="0">
                <a:solidFill>
                  <a:schemeClr val="tx1"/>
                </a:solidFill>
                <a:cs typeface="B Zar" pitchFamily="2" charset="-78"/>
              </a:rPr>
              <a:t>انتخاب گزینه </a:t>
            </a:r>
            <a:r>
              <a:rPr lang="en-US" sz="2400" dirty="0" smtClean="0">
                <a:solidFill>
                  <a:schemeClr val="tx1"/>
                </a:solidFill>
                <a:cs typeface="B Zar" pitchFamily="2" charset="-78"/>
              </a:rPr>
              <a:t>New Server Registration</a:t>
            </a:r>
            <a:r>
              <a:rPr lang="fa-IR" sz="3000" dirty="0" smtClean="0">
                <a:solidFill>
                  <a:schemeClr val="tx1"/>
                </a:solidFill>
                <a:cs typeface="B Zar" pitchFamily="2" charset="-78"/>
              </a:rPr>
              <a:t>.</a:t>
            </a:r>
            <a:endParaRPr lang="fa-IR" sz="2400" dirty="0" smtClean="0">
              <a:cs typeface="B Zar" pitchFamily="2" charset="-78"/>
            </a:endParaRPr>
          </a:p>
        </p:txBody>
      </p:sp>
      <p:sp>
        <p:nvSpPr>
          <p:cNvPr id="5" name="Footer Placeholder 4"/>
          <p:cNvSpPr>
            <a:spLocks noGrp="1"/>
          </p:cNvSpPr>
          <p:nvPr>
            <p:ph type="ftr" sz="quarter" idx="11"/>
          </p:nvPr>
        </p:nvSpPr>
        <p:spPr>
          <a:xfrm>
            <a:off x="1062820" y="6500834"/>
            <a:ext cx="7780361" cy="280966"/>
          </a:xfrm>
        </p:spPr>
        <p:txBody>
          <a:bodyPr/>
          <a:lstStyle/>
          <a:p>
            <a:pPr algn="ctr"/>
            <a:r>
              <a:rPr lang="fa-IR"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آزمایشگاه پایگاه داده ها -  آشنایی با </a:t>
            </a:r>
            <a:r>
              <a:rPr lang="en-US"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SQL Server</a:t>
            </a:r>
            <a:endParaRPr lang="fa-IR" sz="1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endParaRPr>
          </a:p>
        </p:txBody>
      </p:sp>
      <p:sp>
        <p:nvSpPr>
          <p:cNvPr id="4" name="Slide Number Placeholder 3"/>
          <p:cNvSpPr>
            <a:spLocks noGrp="1"/>
          </p:cNvSpPr>
          <p:nvPr>
            <p:ph type="sldNum" sz="quarter" idx="12"/>
          </p:nvPr>
        </p:nvSpPr>
        <p:spPr>
          <a:xfrm>
            <a:off x="79248" y="-71462"/>
            <a:ext cx="772020" cy="619126"/>
          </a:xfrm>
        </p:spPr>
        <p:txBody>
          <a:bodyPr/>
          <a:lstStyle/>
          <a:p>
            <a:pPr algn="ctr"/>
            <a:fld id="{E8DF37F9-CD82-4C8D-97DC-91C3A7A2F2BB}" type="slidenum">
              <a:rPr lang="fa-IR" sz="2800" b="1" smtClean="0">
                <a:solidFill>
                  <a:schemeClr val="tx1"/>
                </a:solidFill>
              </a:rPr>
              <a:pPr algn="ctr"/>
              <a:t>27</a:t>
            </a:fld>
            <a:endParaRPr lang="fa-IR" sz="2800" b="1" dirty="0">
              <a:solidFill>
                <a:schemeClr val="tx1"/>
              </a:solidFill>
            </a:endParaRPr>
          </a:p>
        </p:txBody>
      </p:sp>
      <p:pic>
        <p:nvPicPr>
          <p:cNvPr id="4100" name="Picture 4"/>
          <p:cNvPicPr>
            <a:picLocks noChangeAspect="1" noChangeArrowheads="1"/>
          </p:cNvPicPr>
          <p:nvPr/>
        </p:nvPicPr>
        <p:blipFill>
          <a:blip r:embed="rId3"/>
          <a:srcRect/>
          <a:stretch>
            <a:fillRect/>
          </a:stretch>
        </p:blipFill>
        <p:spPr bwMode="auto">
          <a:xfrm>
            <a:off x="166654" y="1142984"/>
            <a:ext cx="3692795" cy="857256"/>
          </a:xfrm>
          <a:prstGeom prst="rect">
            <a:avLst/>
          </a:prstGeom>
          <a:ln>
            <a:noFill/>
          </a:ln>
          <a:effectLst>
            <a:outerShdw blurRad="292100" dist="139700" dir="2700000" algn="tl" rotWithShape="0">
              <a:srgbClr val="333333">
                <a:alpha val="65000"/>
              </a:srgbClr>
            </a:outerShdw>
          </a:effectLst>
        </p:spPr>
      </p:pic>
      <p:pic>
        <p:nvPicPr>
          <p:cNvPr id="4101" name="Picture 5"/>
          <p:cNvPicPr>
            <a:picLocks noChangeAspect="1" noChangeArrowheads="1"/>
          </p:cNvPicPr>
          <p:nvPr/>
        </p:nvPicPr>
        <p:blipFill>
          <a:blip r:embed="rId4"/>
          <a:srcRect/>
          <a:stretch>
            <a:fillRect/>
          </a:stretch>
        </p:blipFill>
        <p:spPr bwMode="auto">
          <a:xfrm>
            <a:off x="166654" y="2285992"/>
            <a:ext cx="3683000" cy="32385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139" y="142852"/>
            <a:ext cx="9519114" cy="540000"/>
          </a:xfrm>
        </p:spPr>
        <p:style>
          <a:lnRef idx="1">
            <a:schemeClr val="accent1"/>
          </a:lnRef>
          <a:fillRef idx="2">
            <a:schemeClr val="accent1"/>
          </a:fillRef>
          <a:effectRef idx="1">
            <a:schemeClr val="accent1"/>
          </a:effectRef>
          <a:fontRef idx="minor">
            <a:schemeClr val="dk1"/>
          </a:fontRef>
        </p:style>
        <p:txBody>
          <a:bodyPr>
            <a:noAutofit/>
          </a:bodyPr>
          <a:lstStyle/>
          <a:p>
            <a:pPr algn="r"/>
            <a:r>
              <a:rPr lang="fa-IR" sz="3200" dirty="0" smtClean="0">
                <a:cs typeface="B Titr" pitchFamily="2" charset="-78"/>
              </a:rPr>
              <a:t>ثبت سرورها در </a:t>
            </a:r>
            <a:r>
              <a:rPr lang="en-US" sz="3200" dirty="0" smtClean="0">
                <a:cs typeface="B Titr" pitchFamily="2" charset="-78"/>
              </a:rPr>
              <a:t>SSMS</a:t>
            </a:r>
            <a:endParaRPr lang="fa-IR" sz="3200" dirty="0">
              <a:cs typeface="B Titr" pitchFamily="2" charset="-78"/>
            </a:endParaRPr>
          </a:p>
        </p:txBody>
      </p:sp>
      <p:pic>
        <p:nvPicPr>
          <p:cNvPr id="6" name="Picture 5" descr="DB (1).png"/>
          <p:cNvPicPr>
            <a:picLocks noChangeAspect="1"/>
          </p:cNvPicPr>
          <p:nvPr/>
        </p:nvPicPr>
        <p:blipFill>
          <a:blip r:embed="rId2"/>
          <a:stretch>
            <a:fillRect/>
          </a:stretch>
        </p:blipFill>
        <p:spPr>
          <a:xfrm>
            <a:off x="0" y="0"/>
            <a:ext cx="1083442" cy="1000100"/>
          </a:xfrm>
          <a:prstGeom prst="rect">
            <a:avLst/>
          </a:prstGeom>
          <a:ln>
            <a:noFill/>
          </a:ln>
          <a:effectLst>
            <a:outerShdw blurRad="190500" algn="tl" rotWithShape="0">
              <a:srgbClr val="000000">
                <a:alpha val="70000"/>
              </a:srgbClr>
            </a:outerShdw>
          </a:effectLst>
        </p:spPr>
      </p:pic>
      <p:sp>
        <p:nvSpPr>
          <p:cNvPr id="3" name="Content Placeholder 2"/>
          <p:cNvSpPr>
            <a:spLocks noGrp="1"/>
          </p:cNvSpPr>
          <p:nvPr>
            <p:ph idx="1"/>
          </p:nvPr>
        </p:nvSpPr>
        <p:spPr>
          <a:xfrm>
            <a:off x="4667248" y="857232"/>
            <a:ext cx="5083970" cy="5572164"/>
          </a:xfrm>
        </p:spPr>
        <p:style>
          <a:lnRef idx="2">
            <a:schemeClr val="accent2"/>
          </a:lnRef>
          <a:fillRef idx="1">
            <a:schemeClr val="lt1"/>
          </a:fillRef>
          <a:effectRef idx="0">
            <a:schemeClr val="accent2"/>
          </a:effectRef>
          <a:fontRef idx="minor">
            <a:schemeClr val="dk1"/>
          </a:fontRef>
        </p:style>
        <p:txBody>
          <a:bodyPr anchor="ctr">
            <a:normAutofit/>
          </a:bodyPr>
          <a:lstStyle/>
          <a:p>
            <a:pPr algn="just"/>
            <a:r>
              <a:rPr lang="fa-IR" sz="2400" dirty="0" smtClean="0">
                <a:cs typeface="B Zar" pitchFamily="2" charset="-78"/>
              </a:rPr>
              <a:t>با انتخاب هر یک از روش های گفته شده پنجره </a:t>
            </a:r>
            <a:r>
              <a:rPr lang="en-US" sz="2000" dirty="0" smtClean="0">
                <a:cs typeface="B Zar" pitchFamily="2" charset="-78"/>
              </a:rPr>
              <a:t>New Server Registration</a:t>
            </a:r>
            <a:r>
              <a:rPr lang="fa-IR" sz="2000" dirty="0" smtClean="0">
                <a:cs typeface="B Zar" pitchFamily="2" charset="-78"/>
              </a:rPr>
              <a:t> </a:t>
            </a:r>
            <a:r>
              <a:rPr lang="fa-IR" sz="2400" dirty="0" smtClean="0">
                <a:cs typeface="B Zar" pitchFamily="2" charset="-78"/>
              </a:rPr>
              <a:t>باز شده و می توان سرور مورد نظر خود را انتخاب و تنظیمات لازم را انجام داده و با انتخاب گزینه </a:t>
            </a:r>
            <a:r>
              <a:rPr lang="en-US" sz="2000" dirty="0" smtClean="0">
                <a:cs typeface="B Zar" pitchFamily="2" charset="-78"/>
              </a:rPr>
              <a:t>Save</a:t>
            </a:r>
            <a:r>
              <a:rPr lang="fa-IR" sz="2000" dirty="0" smtClean="0">
                <a:cs typeface="B Zar" pitchFamily="2" charset="-78"/>
              </a:rPr>
              <a:t> </a:t>
            </a:r>
            <a:r>
              <a:rPr lang="fa-IR" sz="2400" dirty="0" smtClean="0">
                <a:cs typeface="B Zar" pitchFamily="2" charset="-78"/>
              </a:rPr>
              <a:t>سرور انتخاب شده ثبت خواهد شد.</a:t>
            </a:r>
          </a:p>
          <a:p>
            <a:pPr algn="just"/>
            <a:r>
              <a:rPr lang="fa-IR" sz="2400" dirty="0" smtClean="0">
                <a:cs typeface="B Zar" pitchFamily="2" charset="-78"/>
              </a:rPr>
              <a:t>در تصویر روبرو سرور محلی که با نام نقطه مشخص شده ثبت شده است.</a:t>
            </a:r>
          </a:p>
          <a:p>
            <a:pPr algn="just"/>
            <a:r>
              <a:rPr lang="fa-IR" sz="2400" dirty="0" smtClean="0">
                <a:cs typeface="B Zar" pitchFamily="2" charset="-78"/>
              </a:rPr>
              <a:t>برای حصول اطمینان از صحت ثبت می توان گزینه </a:t>
            </a:r>
            <a:r>
              <a:rPr lang="en-US" sz="2000" dirty="0" smtClean="0">
                <a:cs typeface="B Zar" pitchFamily="2" charset="-78"/>
              </a:rPr>
              <a:t>Test</a:t>
            </a:r>
            <a:r>
              <a:rPr lang="fa-IR" sz="2000" dirty="0" smtClean="0">
                <a:cs typeface="B Zar" pitchFamily="2" charset="-78"/>
              </a:rPr>
              <a:t> </a:t>
            </a:r>
            <a:r>
              <a:rPr lang="fa-IR" sz="2400" dirty="0" smtClean="0">
                <a:cs typeface="B Zar" pitchFamily="2" charset="-78"/>
              </a:rPr>
              <a:t>را انتخاب کرد.</a:t>
            </a:r>
          </a:p>
          <a:p>
            <a:pPr algn="just"/>
            <a:r>
              <a:rPr lang="fa-IR" sz="2400" dirty="0" smtClean="0">
                <a:cs typeface="B Zar" pitchFamily="2" charset="-78"/>
              </a:rPr>
              <a:t>بعد از ثبت میتوان از قسمت زیر لیست سرورهای ثبت شده را مشاهده کرد.</a:t>
            </a:r>
          </a:p>
          <a:p>
            <a:pPr algn="just"/>
            <a:r>
              <a:rPr lang="fa-IR" sz="2400" dirty="0" smtClean="0">
                <a:cs typeface="B Zar" pitchFamily="2" charset="-78"/>
              </a:rPr>
              <a:t>انتخاب برگه </a:t>
            </a:r>
            <a:r>
              <a:rPr lang="en-US" sz="2000" dirty="0" smtClean="0">
                <a:cs typeface="B Zar" pitchFamily="2" charset="-78"/>
              </a:rPr>
              <a:t>Registered Servers</a:t>
            </a:r>
            <a:endParaRPr lang="en-US" sz="2400" dirty="0" smtClean="0">
              <a:cs typeface="B Zar" pitchFamily="2" charset="-78"/>
            </a:endParaRPr>
          </a:p>
          <a:p>
            <a:pPr algn="just"/>
            <a:r>
              <a:rPr lang="fa-IR" sz="2400" dirty="0" smtClean="0">
                <a:cs typeface="B Zar" pitchFamily="2" charset="-78"/>
              </a:rPr>
              <a:t>انتخاب گزینه </a:t>
            </a:r>
            <a:r>
              <a:rPr lang="en-US" sz="2000" dirty="0" smtClean="0">
                <a:cs typeface="B Zar" pitchFamily="2" charset="-78"/>
              </a:rPr>
              <a:t>Local Server Group</a:t>
            </a:r>
            <a:endParaRPr lang="fa-IR" sz="2400" dirty="0">
              <a:cs typeface="B Zar" pitchFamily="2" charset="-78"/>
            </a:endParaRPr>
          </a:p>
        </p:txBody>
      </p:sp>
      <p:sp>
        <p:nvSpPr>
          <p:cNvPr id="5" name="Footer Placeholder 4"/>
          <p:cNvSpPr>
            <a:spLocks noGrp="1"/>
          </p:cNvSpPr>
          <p:nvPr>
            <p:ph type="ftr" sz="quarter" idx="11"/>
          </p:nvPr>
        </p:nvSpPr>
        <p:spPr>
          <a:xfrm>
            <a:off x="1062820" y="6500834"/>
            <a:ext cx="7780361" cy="280966"/>
          </a:xfrm>
        </p:spPr>
        <p:txBody>
          <a:bodyPr/>
          <a:lstStyle/>
          <a:p>
            <a:pPr algn="ctr"/>
            <a:r>
              <a:rPr lang="fa-IR"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آزمایشگاه پایگاه داده ها -  آشنایی با </a:t>
            </a:r>
            <a:r>
              <a:rPr lang="en-US"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SQL Server</a:t>
            </a:r>
            <a:endParaRPr lang="fa-IR" sz="1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endParaRPr>
          </a:p>
        </p:txBody>
      </p:sp>
      <p:sp>
        <p:nvSpPr>
          <p:cNvPr id="4" name="Slide Number Placeholder 3"/>
          <p:cNvSpPr>
            <a:spLocks noGrp="1"/>
          </p:cNvSpPr>
          <p:nvPr>
            <p:ph type="sldNum" sz="quarter" idx="12"/>
          </p:nvPr>
        </p:nvSpPr>
        <p:spPr>
          <a:xfrm>
            <a:off x="79248" y="-71462"/>
            <a:ext cx="772020" cy="619126"/>
          </a:xfrm>
        </p:spPr>
        <p:txBody>
          <a:bodyPr/>
          <a:lstStyle/>
          <a:p>
            <a:pPr algn="ctr"/>
            <a:fld id="{E8DF37F9-CD82-4C8D-97DC-91C3A7A2F2BB}" type="slidenum">
              <a:rPr lang="fa-IR" sz="2800" b="1" smtClean="0">
                <a:solidFill>
                  <a:schemeClr val="tx1"/>
                </a:solidFill>
              </a:rPr>
              <a:pPr algn="ctr"/>
              <a:t>28</a:t>
            </a:fld>
            <a:endParaRPr lang="fa-IR" sz="2800" b="1" dirty="0">
              <a:solidFill>
                <a:schemeClr val="tx1"/>
              </a:solidFill>
            </a:endParaRPr>
          </a:p>
        </p:txBody>
      </p:sp>
      <p:pic>
        <p:nvPicPr>
          <p:cNvPr id="5122" name="Picture 2"/>
          <p:cNvPicPr>
            <a:picLocks noChangeAspect="1" noChangeArrowheads="1"/>
          </p:cNvPicPr>
          <p:nvPr/>
        </p:nvPicPr>
        <p:blipFill>
          <a:blip r:embed="rId3"/>
          <a:srcRect/>
          <a:stretch>
            <a:fillRect/>
          </a:stretch>
        </p:blipFill>
        <p:spPr bwMode="auto">
          <a:xfrm>
            <a:off x="238092" y="928670"/>
            <a:ext cx="4323117" cy="543085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139" y="142852"/>
            <a:ext cx="9519114" cy="540000"/>
          </a:xfrm>
        </p:spPr>
        <p:style>
          <a:lnRef idx="1">
            <a:schemeClr val="accent1"/>
          </a:lnRef>
          <a:fillRef idx="2">
            <a:schemeClr val="accent1"/>
          </a:fillRef>
          <a:effectRef idx="1">
            <a:schemeClr val="accent1"/>
          </a:effectRef>
          <a:fontRef idx="minor">
            <a:schemeClr val="dk1"/>
          </a:fontRef>
        </p:style>
        <p:txBody>
          <a:bodyPr>
            <a:noAutofit/>
          </a:bodyPr>
          <a:lstStyle/>
          <a:p>
            <a:pPr algn="r"/>
            <a:r>
              <a:rPr lang="fa-IR" sz="3200" dirty="0" smtClean="0">
                <a:cs typeface="B Titr" pitchFamily="2" charset="-78"/>
              </a:rPr>
              <a:t>دسترسی به پایگاه های داده یک سرور</a:t>
            </a:r>
            <a:endParaRPr lang="fa-IR" sz="3200" dirty="0">
              <a:cs typeface="B Titr" pitchFamily="2" charset="-78"/>
            </a:endParaRPr>
          </a:p>
        </p:txBody>
      </p:sp>
      <p:pic>
        <p:nvPicPr>
          <p:cNvPr id="6" name="Picture 5" descr="DB (1).png"/>
          <p:cNvPicPr>
            <a:picLocks noChangeAspect="1"/>
          </p:cNvPicPr>
          <p:nvPr/>
        </p:nvPicPr>
        <p:blipFill>
          <a:blip r:embed="rId2"/>
          <a:stretch>
            <a:fillRect/>
          </a:stretch>
        </p:blipFill>
        <p:spPr>
          <a:xfrm>
            <a:off x="0" y="0"/>
            <a:ext cx="1083442" cy="1000100"/>
          </a:xfrm>
          <a:prstGeom prst="rect">
            <a:avLst/>
          </a:prstGeom>
          <a:ln>
            <a:noFill/>
          </a:ln>
          <a:effectLst>
            <a:outerShdw blurRad="190500" algn="tl" rotWithShape="0">
              <a:srgbClr val="000000">
                <a:alpha val="70000"/>
              </a:srgbClr>
            </a:outerShdw>
          </a:effectLst>
        </p:spPr>
      </p:pic>
      <p:sp>
        <p:nvSpPr>
          <p:cNvPr id="3" name="Content Placeholder 2"/>
          <p:cNvSpPr>
            <a:spLocks noGrp="1"/>
          </p:cNvSpPr>
          <p:nvPr>
            <p:ph idx="1"/>
          </p:nvPr>
        </p:nvSpPr>
        <p:spPr>
          <a:xfrm>
            <a:off x="232139" y="857232"/>
            <a:ext cx="9519079" cy="5572164"/>
          </a:xfrm>
        </p:spPr>
        <p:txBody>
          <a:bodyPr anchor="t">
            <a:normAutofit/>
          </a:bodyPr>
          <a:lstStyle/>
          <a:p>
            <a:pPr algn="just"/>
            <a:r>
              <a:rPr lang="fa-IR" sz="2800" dirty="0" smtClean="0">
                <a:cs typeface="B Zar" pitchFamily="2" charset="-78"/>
              </a:rPr>
              <a:t>بعد از اتصال </a:t>
            </a:r>
            <a:r>
              <a:rPr lang="en-US" sz="2400" dirty="0" smtClean="0">
                <a:cs typeface="B Zar" pitchFamily="2" charset="-78"/>
              </a:rPr>
              <a:t>SSMS</a:t>
            </a:r>
            <a:r>
              <a:rPr lang="fa-IR" sz="2400" dirty="0" smtClean="0">
                <a:cs typeface="B Zar" pitchFamily="2" charset="-78"/>
              </a:rPr>
              <a:t> </a:t>
            </a:r>
            <a:r>
              <a:rPr lang="fa-IR" sz="2800" dirty="0" smtClean="0">
                <a:cs typeface="B Zar" pitchFamily="2" charset="-78"/>
              </a:rPr>
              <a:t>به یک سرور موتور پایگاه داده (</a:t>
            </a:r>
            <a:r>
              <a:rPr lang="en-US" sz="2400" dirty="0" smtClean="0">
                <a:cs typeface="B Zar" pitchFamily="2" charset="-78"/>
              </a:rPr>
              <a:t>Database Engine</a:t>
            </a:r>
            <a:r>
              <a:rPr lang="fa-IR" sz="2800" dirty="0" smtClean="0">
                <a:cs typeface="B Zar" pitchFamily="2" charset="-78"/>
              </a:rPr>
              <a:t>) میتوان لیست پایگاه های داده موجود در آن سرور را مشاهده کرد.</a:t>
            </a:r>
          </a:p>
          <a:p>
            <a:pPr algn="just"/>
            <a:r>
              <a:rPr lang="fa-IR" dirty="0" smtClean="0">
                <a:cs typeface="B Zar" pitchFamily="2" charset="-78"/>
              </a:rPr>
              <a:t>برای این کار کافیست گزینه </a:t>
            </a:r>
            <a:r>
              <a:rPr lang="en-US" sz="2400" dirty="0" smtClean="0">
                <a:cs typeface="B Zar" pitchFamily="2" charset="-78"/>
              </a:rPr>
              <a:t>Databases</a:t>
            </a:r>
            <a:r>
              <a:rPr lang="fa-IR" sz="2400" dirty="0" smtClean="0">
                <a:cs typeface="B Zar" pitchFamily="2" charset="-78"/>
              </a:rPr>
              <a:t> را </a:t>
            </a:r>
            <a:r>
              <a:rPr lang="en-US" dirty="0" smtClean="0">
                <a:cs typeface="B Zar" pitchFamily="2" charset="-78"/>
              </a:rPr>
              <a:t>Expand</a:t>
            </a:r>
            <a:r>
              <a:rPr lang="fa-IR" dirty="0" smtClean="0">
                <a:cs typeface="B Zar" pitchFamily="2" charset="-78"/>
              </a:rPr>
              <a:t> کنید تا لیست پایگاههای داده دیده شود.</a:t>
            </a:r>
            <a:endParaRPr lang="fa-IR" sz="2800" dirty="0">
              <a:cs typeface="B Zar" pitchFamily="2" charset="-78"/>
            </a:endParaRPr>
          </a:p>
        </p:txBody>
      </p:sp>
      <p:sp>
        <p:nvSpPr>
          <p:cNvPr id="5" name="Footer Placeholder 4"/>
          <p:cNvSpPr>
            <a:spLocks noGrp="1"/>
          </p:cNvSpPr>
          <p:nvPr>
            <p:ph type="ftr" sz="quarter" idx="11"/>
          </p:nvPr>
        </p:nvSpPr>
        <p:spPr>
          <a:xfrm>
            <a:off x="1062820" y="6500834"/>
            <a:ext cx="7780361" cy="280966"/>
          </a:xfrm>
        </p:spPr>
        <p:txBody>
          <a:bodyPr/>
          <a:lstStyle/>
          <a:p>
            <a:pPr algn="ctr"/>
            <a:r>
              <a:rPr lang="fa-IR"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آزمایشگاه پایگاه داده ها -  آشنایی با </a:t>
            </a:r>
            <a:r>
              <a:rPr lang="en-US"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SQL Server</a:t>
            </a:r>
            <a:endParaRPr lang="fa-IR" sz="1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endParaRPr>
          </a:p>
        </p:txBody>
      </p:sp>
      <p:sp>
        <p:nvSpPr>
          <p:cNvPr id="4" name="Slide Number Placeholder 3"/>
          <p:cNvSpPr>
            <a:spLocks noGrp="1"/>
          </p:cNvSpPr>
          <p:nvPr>
            <p:ph type="sldNum" sz="quarter" idx="12"/>
          </p:nvPr>
        </p:nvSpPr>
        <p:spPr>
          <a:xfrm>
            <a:off x="79248" y="-71462"/>
            <a:ext cx="772020" cy="619126"/>
          </a:xfrm>
        </p:spPr>
        <p:txBody>
          <a:bodyPr/>
          <a:lstStyle/>
          <a:p>
            <a:pPr algn="ctr"/>
            <a:fld id="{E8DF37F9-CD82-4C8D-97DC-91C3A7A2F2BB}" type="slidenum">
              <a:rPr lang="fa-IR" sz="2800" b="1" smtClean="0">
                <a:solidFill>
                  <a:schemeClr val="tx1"/>
                </a:solidFill>
              </a:rPr>
              <a:pPr algn="ctr"/>
              <a:t>29</a:t>
            </a:fld>
            <a:endParaRPr lang="fa-IR" sz="2800" b="1" dirty="0">
              <a:solidFill>
                <a:schemeClr val="tx1"/>
              </a:solidFill>
            </a:endParaRPr>
          </a:p>
        </p:txBody>
      </p:sp>
      <p:pic>
        <p:nvPicPr>
          <p:cNvPr id="6146" name="Picture 2"/>
          <p:cNvPicPr>
            <a:picLocks noChangeAspect="1" noChangeArrowheads="1"/>
          </p:cNvPicPr>
          <p:nvPr/>
        </p:nvPicPr>
        <p:blipFill>
          <a:blip r:embed="rId3"/>
          <a:srcRect/>
          <a:stretch>
            <a:fillRect/>
          </a:stretch>
        </p:blipFill>
        <p:spPr bwMode="auto">
          <a:xfrm>
            <a:off x="3238488" y="3214686"/>
            <a:ext cx="3149600" cy="1727200"/>
          </a:xfrm>
          <a:prstGeom prst="rect">
            <a:avLst/>
          </a:prstGeom>
          <a:ln>
            <a:noFill/>
          </a:ln>
          <a:effectLst>
            <a:outerShdw blurRad="292100" dist="139700" dir="2700000" algn="tl" rotWithShape="0">
              <a:srgbClr val="333333">
                <a:alpha val="65000"/>
              </a:srgbClr>
            </a:outerShdw>
          </a:effectLst>
        </p:spPr>
      </p:pic>
      <p:sp>
        <p:nvSpPr>
          <p:cNvPr id="8" name="TextBox 7"/>
          <p:cNvSpPr txBox="1"/>
          <p:nvPr/>
        </p:nvSpPr>
        <p:spPr>
          <a:xfrm>
            <a:off x="848544" y="5805264"/>
            <a:ext cx="7704856" cy="369332"/>
          </a:xfrm>
          <a:prstGeom prst="rect">
            <a:avLst/>
          </a:prstGeom>
          <a:noFill/>
        </p:spPr>
        <p:txBody>
          <a:bodyPr wrap="square" rtlCol="1">
            <a:spAutoFit/>
          </a:bodyPr>
          <a:lstStyle/>
          <a:p>
            <a:r>
              <a:rPr lang="en-US" dirty="0" smtClean="0">
                <a:solidFill>
                  <a:srgbClr val="FF0000"/>
                </a:solidFill>
                <a:hlinkClick r:id="rId4"/>
              </a:rPr>
              <a:t>www.a00b.com</a:t>
            </a:r>
            <a:r>
              <a:rPr lang="en-US" dirty="0" smtClean="0">
                <a:solidFill>
                  <a:srgbClr val="FF0000"/>
                </a:solidFill>
              </a:rPr>
              <a:t> </a:t>
            </a:r>
            <a:r>
              <a:rPr lang="fa-IR" dirty="0" smtClean="0">
                <a:solidFill>
                  <a:srgbClr val="FF0000"/>
                </a:solidFill>
              </a:rPr>
              <a:t> آ صفر صفر بی دات کام  برنامه نویسی و پایگاه داده </a:t>
            </a:r>
            <a:r>
              <a:rPr lang="en-US" dirty="0" smtClean="0">
                <a:solidFill>
                  <a:srgbClr val="FF0000"/>
                </a:solidFill>
              </a:rPr>
              <a:t>SQL Server</a:t>
            </a:r>
            <a:endParaRPr lang="fa-IR" dirty="0">
              <a:solidFill>
                <a:srgbClr val="FF0000"/>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139" y="142852"/>
            <a:ext cx="9519114" cy="540000"/>
          </a:xfrm>
        </p:spPr>
        <p:style>
          <a:lnRef idx="1">
            <a:schemeClr val="accent1"/>
          </a:lnRef>
          <a:fillRef idx="2">
            <a:schemeClr val="accent1"/>
          </a:fillRef>
          <a:effectRef idx="1">
            <a:schemeClr val="accent1"/>
          </a:effectRef>
          <a:fontRef idx="minor">
            <a:schemeClr val="dk1"/>
          </a:fontRef>
        </p:style>
        <p:txBody>
          <a:bodyPr>
            <a:normAutofit fontScale="90000"/>
          </a:bodyPr>
          <a:lstStyle/>
          <a:p>
            <a:pPr algn="r"/>
            <a:r>
              <a:rPr lang="fa-IR" sz="2800" b="1" dirty="0" smtClean="0">
                <a:cs typeface="B Zar" pitchFamily="2" charset="-78"/>
              </a:rPr>
              <a:t>سیستم های سرویس دهنده پایگاه داده - </a:t>
            </a:r>
            <a:r>
              <a:rPr lang="en-US" sz="2800" b="1" dirty="0" smtClean="0"/>
              <a:t>Server Database Systems</a:t>
            </a:r>
            <a:endParaRPr lang="fa-IR" sz="2800" dirty="0">
              <a:cs typeface="B Titr" pitchFamily="2" charset="-78"/>
            </a:endParaRPr>
          </a:p>
        </p:txBody>
      </p:sp>
      <p:pic>
        <p:nvPicPr>
          <p:cNvPr id="6" name="Picture 5" descr="DB (1).png"/>
          <p:cNvPicPr>
            <a:picLocks noChangeAspect="1"/>
          </p:cNvPicPr>
          <p:nvPr/>
        </p:nvPicPr>
        <p:blipFill>
          <a:blip r:embed="rId2"/>
          <a:stretch>
            <a:fillRect/>
          </a:stretch>
        </p:blipFill>
        <p:spPr>
          <a:xfrm>
            <a:off x="0" y="0"/>
            <a:ext cx="1083442" cy="1000100"/>
          </a:xfrm>
          <a:prstGeom prst="rect">
            <a:avLst/>
          </a:prstGeom>
          <a:ln>
            <a:noFill/>
          </a:ln>
          <a:effectLst>
            <a:outerShdw blurRad="190500" algn="tl" rotWithShape="0">
              <a:srgbClr val="000000">
                <a:alpha val="70000"/>
              </a:srgbClr>
            </a:outerShdw>
          </a:effectLst>
        </p:spPr>
      </p:pic>
      <p:sp>
        <p:nvSpPr>
          <p:cNvPr id="3" name="Content Placeholder 2"/>
          <p:cNvSpPr>
            <a:spLocks noGrp="1"/>
          </p:cNvSpPr>
          <p:nvPr>
            <p:ph idx="1"/>
          </p:nvPr>
        </p:nvSpPr>
        <p:spPr>
          <a:xfrm>
            <a:off x="232139" y="857232"/>
            <a:ext cx="9519079" cy="5572164"/>
          </a:xfrm>
        </p:spPr>
        <p:txBody>
          <a:bodyPr anchor="ctr">
            <a:normAutofit lnSpcReduction="10000"/>
          </a:bodyPr>
          <a:lstStyle/>
          <a:p>
            <a:pPr algn="justLow"/>
            <a:r>
              <a:rPr lang="fa-IR" sz="2400" dirty="0" smtClean="0">
                <a:cs typeface="B Zar" pitchFamily="2" charset="-78"/>
              </a:rPr>
              <a:t>هر چند که از </a:t>
            </a:r>
            <a:r>
              <a:rPr lang="en-US" sz="2000" dirty="0" smtClean="0">
                <a:cs typeface="B Zar" pitchFamily="2" charset="-78"/>
              </a:rPr>
              <a:t>SQLServer</a:t>
            </a:r>
            <a:r>
              <a:rPr lang="fa-IR" sz="2000" dirty="0" smtClean="0">
                <a:cs typeface="B Zar" pitchFamily="2" charset="-78"/>
              </a:rPr>
              <a:t> </a:t>
            </a:r>
            <a:r>
              <a:rPr lang="fa-IR" sz="2400" dirty="0" smtClean="0">
                <a:cs typeface="B Zar" pitchFamily="2" charset="-78"/>
              </a:rPr>
              <a:t>در سیستم های دسکتاپ یا رومیزی بیشتر استفاده می شود ولی این سیستم بصورت گسترده ای در </a:t>
            </a:r>
            <a:r>
              <a:rPr lang="fa-IR" sz="2400" b="1" u="sng" dirty="0" smtClean="0">
                <a:cs typeface="B Zar" pitchFamily="2" charset="-78"/>
              </a:rPr>
              <a:t>سیستم های سرویس دهنده پایگاه داده </a:t>
            </a:r>
            <a:r>
              <a:rPr lang="fa-IR" sz="2400" dirty="0" smtClean="0">
                <a:cs typeface="B Zar" pitchFamily="2" charset="-78"/>
              </a:rPr>
              <a:t>مورد استفاده قرار میگیرد.</a:t>
            </a:r>
          </a:p>
          <a:p>
            <a:pPr algn="justLow"/>
            <a:r>
              <a:rPr lang="fa-IR" sz="2400" b="1" u="sng" dirty="0" smtClean="0">
                <a:cs typeface="B Zar" pitchFamily="2" charset="-78"/>
              </a:rPr>
              <a:t>سیستم های سرویس دهنده پایگاه داده</a:t>
            </a:r>
            <a:r>
              <a:rPr lang="fa-IR" sz="2400" dirty="0" smtClean="0">
                <a:cs typeface="B Zar" pitchFamily="2" charset="-78"/>
              </a:rPr>
              <a:t> جوری طراحی می شوند که بر روی یک سیستم سرویس دهنده مرکزی اجرا شوند. کاربران بصورت نرمال در این سیستم ها از طریق نرم افزارهای واسط به داده ها دسترسی پیدا می کنند.</a:t>
            </a:r>
          </a:p>
          <a:p>
            <a:pPr algn="justLow"/>
            <a:r>
              <a:rPr lang="fa-IR" sz="2400" dirty="0" smtClean="0">
                <a:cs typeface="B Zar" pitchFamily="2" charset="-78"/>
              </a:rPr>
              <a:t>برای مثال، </a:t>
            </a:r>
          </a:p>
          <a:p>
            <a:pPr lvl="1" algn="justLow"/>
            <a:r>
              <a:rPr lang="fa-IR" sz="2200" dirty="0" smtClean="0">
                <a:solidFill>
                  <a:srgbClr val="002060"/>
                </a:solidFill>
                <a:cs typeface="B Zar" pitchFamily="2" charset="-78"/>
              </a:rPr>
              <a:t>یک وب سایت مطالب خود را در یک پایگاه داده ذخیره میکند.</a:t>
            </a:r>
          </a:p>
          <a:p>
            <a:pPr lvl="1" algn="justLow"/>
            <a:r>
              <a:rPr lang="fa-IR" sz="2200" dirty="0" smtClean="0">
                <a:solidFill>
                  <a:srgbClr val="002060"/>
                </a:solidFill>
                <a:cs typeface="B Zar" pitchFamily="2" charset="-78"/>
              </a:rPr>
              <a:t>کاربران این مطالب را مطالعه می کنند در حالی که این مطالب از پایگاه داده استخراج می شود.</a:t>
            </a:r>
          </a:p>
          <a:p>
            <a:pPr lvl="1" algn="justLow"/>
            <a:r>
              <a:rPr lang="fa-IR" sz="2200" dirty="0" smtClean="0">
                <a:solidFill>
                  <a:srgbClr val="002060"/>
                </a:solidFill>
                <a:cs typeface="B Zar" pitchFamily="2" charset="-78"/>
              </a:rPr>
              <a:t>همانطور که می دانید یک وب سایت به یک کاربر محدود نیست و در یک لحظه ده ها، صدها و هزاران کاربر یا بیشتر ممکن است از آن بازدید کنند و مطالب آن را مطالعه کنند. از این کارها در یک وب سایت امروزی بسیار زیاد اجرا میشود: بازدید از مطالب، عضویت، تغییر حساب کاربری، دریافت خبرنامه و ...</a:t>
            </a:r>
          </a:p>
          <a:p>
            <a:pPr lvl="1" algn="justLow"/>
            <a:r>
              <a:rPr lang="fa-IR" sz="2200" dirty="0" smtClean="0">
                <a:solidFill>
                  <a:srgbClr val="002060"/>
                </a:solidFill>
                <a:cs typeface="B Zar" pitchFamily="2" charset="-78"/>
              </a:rPr>
              <a:t>به طور کل می توان گفت برنامه ها (وب سایت) قابلیت های اینچنینی را برای کاربران خود فراهم می آورند و پایگاه داده است که تمام این اطلاعات را ذخیره میکند و امکان ارائه این سرویس ها را برای هر برنامه فراهم می آورد.</a:t>
            </a:r>
          </a:p>
          <a:p>
            <a:pPr lvl="1" algn="justLow"/>
            <a:r>
              <a:rPr lang="en-US" sz="2200" dirty="0" smtClean="0">
                <a:solidFill>
                  <a:srgbClr val="002060"/>
                </a:solidFill>
                <a:cs typeface="B Zar" pitchFamily="2" charset="-78"/>
              </a:rPr>
              <a:t>SQLServer</a:t>
            </a:r>
            <a:r>
              <a:rPr lang="fa-IR" sz="2200" dirty="0" smtClean="0">
                <a:solidFill>
                  <a:srgbClr val="002060"/>
                </a:solidFill>
                <a:cs typeface="B Zar" pitchFamily="2" charset="-78"/>
              </a:rPr>
              <a:t> دارای یکسری ویژگی مفید می باشد که به برنامه های کاربردی مثل یک وب سایت در ارائه سرویس به کاربرانشان یاری می رساند.</a:t>
            </a:r>
            <a:endParaRPr lang="fa-IR" sz="2200" dirty="0">
              <a:solidFill>
                <a:srgbClr val="002060"/>
              </a:solidFill>
              <a:cs typeface="B Zar" pitchFamily="2" charset="-78"/>
            </a:endParaRPr>
          </a:p>
        </p:txBody>
      </p:sp>
      <p:sp>
        <p:nvSpPr>
          <p:cNvPr id="5" name="Footer Placeholder 4"/>
          <p:cNvSpPr>
            <a:spLocks noGrp="1"/>
          </p:cNvSpPr>
          <p:nvPr>
            <p:ph type="ftr" sz="quarter" idx="11"/>
          </p:nvPr>
        </p:nvSpPr>
        <p:spPr>
          <a:xfrm>
            <a:off x="1062820" y="6500834"/>
            <a:ext cx="7780361" cy="280966"/>
          </a:xfrm>
        </p:spPr>
        <p:txBody>
          <a:bodyPr/>
          <a:lstStyle/>
          <a:p>
            <a:pPr algn="ctr"/>
            <a:r>
              <a:rPr lang="fa-IR"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آزمایشگاه پایگاه داده ها -  آشنایی با </a:t>
            </a:r>
            <a:r>
              <a:rPr lang="en-US"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SQL Server</a:t>
            </a:r>
            <a:endParaRPr lang="fa-IR" sz="1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endParaRPr>
          </a:p>
        </p:txBody>
      </p:sp>
      <p:sp>
        <p:nvSpPr>
          <p:cNvPr id="4" name="Slide Number Placeholder 3"/>
          <p:cNvSpPr>
            <a:spLocks noGrp="1"/>
          </p:cNvSpPr>
          <p:nvPr>
            <p:ph type="sldNum" sz="quarter" idx="12"/>
          </p:nvPr>
        </p:nvSpPr>
        <p:spPr>
          <a:xfrm>
            <a:off x="79248" y="-71462"/>
            <a:ext cx="772020" cy="619126"/>
          </a:xfrm>
        </p:spPr>
        <p:txBody>
          <a:bodyPr/>
          <a:lstStyle/>
          <a:p>
            <a:pPr algn="ctr"/>
            <a:fld id="{E8DF37F9-CD82-4C8D-97DC-91C3A7A2F2BB}" type="slidenum">
              <a:rPr lang="fa-IR" sz="2800" b="1" smtClean="0">
                <a:solidFill>
                  <a:schemeClr val="tx1"/>
                </a:solidFill>
              </a:rPr>
              <a:pPr algn="ctr"/>
              <a:t>3</a:t>
            </a:fld>
            <a:endParaRPr lang="fa-IR" sz="2800" b="1" dirty="0">
              <a:solidFill>
                <a:schemeClr val="tx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139" y="142852"/>
            <a:ext cx="9519114" cy="540000"/>
          </a:xfrm>
        </p:spPr>
        <p:style>
          <a:lnRef idx="1">
            <a:schemeClr val="accent1"/>
          </a:lnRef>
          <a:fillRef idx="2">
            <a:schemeClr val="accent1"/>
          </a:fillRef>
          <a:effectRef idx="1">
            <a:schemeClr val="accent1"/>
          </a:effectRef>
          <a:fontRef idx="minor">
            <a:schemeClr val="dk1"/>
          </a:fontRef>
        </p:style>
        <p:txBody>
          <a:bodyPr>
            <a:noAutofit/>
          </a:bodyPr>
          <a:lstStyle/>
          <a:p>
            <a:pPr algn="r"/>
            <a:r>
              <a:rPr lang="fa-IR" sz="3200" dirty="0" smtClean="0">
                <a:cs typeface="B Titr" pitchFamily="2" charset="-78"/>
              </a:rPr>
              <a:t>نگارشهاي مختلف </a:t>
            </a:r>
            <a:r>
              <a:rPr lang="en-US" sz="3200" dirty="0" smtClean="0">
                <a:cs typeface="B Titr" pitchFamily="2" charset="-78"/>
              </a:rPr>
              <a:t>SQL Server</a:t>
            </a:r>
            <a:r>
              <a:rPr lang="en-US" sz="3200" dirty="0" smtClean="0">
                <a:cs typeface="B Zar" pitchFamily="2" charset="-78"/>
              </a:rPr>
              <a:t> 2008</a:t>
            </a:r>
            <a:endParaRPr lang="fa-IR" sz="3200" dirty="0">
              <a:cs typeface="B Titr" pitchFamily="2" charset="-78"/>
            </a:endParaRPr>
          </a:p>
        </p:txBody>
      </p:sp>
      <p:pic>
        <p:nvPicPr>
          <p:cNvPr id="6" name="Picture 5" descr="DB (1).png"/>
          <p:cNvPicPr>
            <a:picLocks noChangeAspect="1"/>
          </p:cNvPicPr>
          <p:nvPr/>
        </p:nvPicPr>
        <p:blipFill>
          <a:blip r:embed="rId2"/>
          <a:stretch>
            <a:fillRect/>
          </a:stretch>
        </p:blipFill>
        <p:spPr>
          <a:xfrm>
            <a:off x="0" y="0"/>
            <a:ext cx="1083442" cy="1000100"/>
          </a:xfrm>
          <a:prstGeom prst="rect">
            <a:avLst/>
          </a:prstGeom>
          <a:ln>
            <a:noFill/>
          </a:ln>
          <a:effectLst>
            <a:outerShdw blurRad="190500" algn="tl" rotWithShape="0">
              <a:srgbClr val="000000">
                <a:alpha val="70000"/>
              </a:srgbClr>
            </a:outerShdw>
          </a:effectLst>
        </p:spPr>
      </p:pic>
      <p:sp>
        <p:nvSpPr>
          <p:cNvPr id="3" name="Content Placeholder 2"/>
          <p:cNvSpPr>
            <a:spLocks noGrp="1"/>
          </p:cNvSpPr>
          <p:nvPr>
            <p:ph idx="1"/>
          </p:nvPr>
        </p:nvSpPr>
        <p:spPr>
          <a:xfrm>
            <a:off x="232139" y="857232"/>
            <a:ext cx="9519079" cy="5572164"/>
          </a:xfrm>
        </p:spPr>
        <p:txBody>
          <a:bodyPr anchor="ctr">
            <a:normAutofit lnSpcReduction="10000"/>
          </a:bodyPr>
          <a:lstStyle/>
          <a:p>
            <a:pPr algn="justLow"/>
            <a:r>
              <a:rPr lang="fa-IR" sz="2400" dirty="0" smtClean="0">
                <a:cs typeface="B Zar" pitchFamily="2" charset="-78"/>
              </a:rPr>
              <a:t>نرم افزار </a:t>
            </a:r>
            <a:r>
              <a:rPr lang="en-US" sz="2400" dirty="0" smtClean="0">
                <a:cs typeface="B Zar" pitchFamily="2" charset="-78"/>
              </a:rPr>
              <a:t>SQL Server 2008 </a:t>
            </a:r>
            <a:r>
              <a:rPr lang="fa-IR" sz="2400" dirty="0" smtClean="0">
                <a:cs typeface="B Zar" pitchFamily="2" charset="-78"/>
              </a:rPr>
              <a:t> داراي نگارشهاي مختلف زير است که بعضی از آنها رایگان و بعضی پولی هستند. انتخاب هر یک از این نسخه ها بستگی به نیازمندی ها شما دارد. اگر به دنبال نسخه رایگان آن هستید می توانید یکی از نسخه های </a:t>
            </a:r>
            <a:r>
              <a:rPr lang="en-US" sz="2400" dirty="0" smtClean="0">
                <a:cs typeface="B Zar" pitchFamily="2" charset="-78"/>
              </a:rPr>
              <a:t>Express</a:t>
            </a:r>
            <a:r>
              <a:rPr lang="fa-IR" sz="2400" dirty="0" smtClean="0">
                <a:cs typeface="B Zar" pitchFamily="2" charset="-78"/>
              </a:rPr>
              <a:t>، </a:t>
            </a:r>
            <a:r>
              <a:rPr lang="en-US" sz="2400" dirty="0" smtClean="0">
                <a:cs typeface="B Zar" pitchFamily="2" charset="-78"/>
              </a:rPr>
              <a:t>Compact</a:t>
            </a:r>
            <a:r>
              <a:rPr lang="fa-IR" sz="2400" dirty="0" smtClean="0">
                <a:cs typeface="B Zar" pitchFamily="2" charset="-78"/>
              </a:rPr>
              <a:t> و یا نسخه کامل آزمایش آن که 180 روز فعال می باشد استفاده کنید.</a:t>
            </a:r>
          </a:p>
          <a:p>
            <a:pPr lvl="1" algn="justLow"/>
            <a:r>
              <a:rPr lang="en-US" sz="2200" dirty="0" smtClean="0">
                <a:solidFill>
                  <a:srgbClr val="002060"/>
                </a:solidFill>
                <a:cs typeface="B Zar" pitchFamily="2" charset="-78"/>
              </a:rPr>
              <a:t>Enterprise</a:t>
            </a:r>
            <a:r>
              <a:rPr lang="fa-IR" sz="2200" dirty="0" smtClean="0">
                <a:solidFill>
                  <a:srgbClr val="002060"/>
                </a:solidFill>
                <a:cs typeface="B Zar" pitchFamily="2" charset="-78"/>
              </a:rPr>
              <a:t>: نسخه کامل برای مصارف شرکتی و سازمانی با قابلیت مقیاس پذیری بالا و استفاده در برنامه های کاربردی با ریسک بالا و امنیتی</a:t>
            </a:r>
          </a:p>
          <a:p>
            <a:pPr lvl="1" algn="justLow"/>
            <a:r>
              <a:rPr lang="en-US" sz="2200" dirty="0" smtClean="0">
                <a:solidFill>
                  <a:srgbClr val="002060"/>
                </a:solidFill>
                <a:cs typeface="B Zar" pitchFamily="2" charset="-78"/>
              </a:rPr>
              <a:t>Standard</a:t>
            </a:r>
            <a:r>
              <a:rPr lang="fa-IR" sz="2200" dirty="0" smtClean="0">
                <a:solidFill>
                  <a:srgbClr val="002060"/>
                </a:solidFill>
                <a:cs typeface="B Zar" pitchFamily="2" charset="-78"/>
              </a:rPr>
              <a:t>: نسخه استاندارد مناسب برای ارگان های معمولی</a:t>
            </a:r>
          </a:p>
          <a:p>
            <a:pPr lvl="1" algn="justLow"/>
            <a:r>
              <a:rPr lang="en-US" sz="2200" dirty="0" smtClean="0">
                <a:solidFill>
                  <a:srgbClr val="002060"/>
                </a:solidFill>
                <a:cs typeface="B Zar" pitchFamily="2" charset="-78"/>
              </a:rPr>
              <a:t>Workgroup</a:t>
            </a:r>
            <a:r>
              <a:rPr lang="fa-IR" sz="2200" dirty="0" smtClean="0">
                <a:solidFill>
                  <a:srgbClr val="002060"/>
                </a:solidFill>
                <a:cs typeface="B Zar" pitchFamily="2" charset="-78"/>
              </a:rPr>
              <a:t>: نسخه گروه کاری مناسب برای برنامه های توزیع شده.</a:t>
            </a:r>
          </a:p>
          <a:p>
            <a:pPr lvl="1" algn="justLow"/>
            <a:r>
              <a:rPr lang="en-US" sz="2200" dirty="0" smtClean="0">
                <a:solidFill>
                  <a:srgbClr val="002060"/>
                </a:solidFill>
                <a:cs typeface="B Zar" pitchFamily="2" charset="-78"/>
              </a:rPr>
              <a:t>Developer </a:t>
            </a:r>
            <a:r>
              <a:rPr lang="fa-IR" sz="2200" dirty="0" smtClean="0">
                <a:solidFill>
                  <a:srgbClr val="002060"/>
                </a:solidFill>
                <a:cs typeface="B Zar" pitchFamily="2" charset="-78"/>
              </a:rPr>
              <a:t>:نسخه مناسب برای توسعه دهندگان</a:t>
            </a:r>
          </a:p>
          <a:p>
            <a:pPr lvl="1" algn="justLow"/>
            <a:r>
              <a:rPr lang="en-US" sz="2200" dirty="0" smtClean="0">
                <a:solidFill>
                  <a:srgbClr val="002060"/>
                </a:solidFill>
                <a:cs typeface="B Zar" pitchFamily="2" charset="-78"/>
              </a:rPr>
              <a:t>Web</a:t>
            </a:r>
            <a:r>
              <a:rPr lang="fa-IR" sz="2200" dirty="0" smtClean="0">
                <a:solidFill>
                  <a:srgbClr val="002060"/>
                </a:solidFill>
                <a:cs typeface="B Zar" pitchFamily="2" charset="-78"/>
              </a:rPr>
              <a:t>:نسخه مناسب برای امور میزبانی وب سایت ها</a:t>
            </a:r>
          </a:p>
          <a:p>
            <a:pPr lvl="1" algn="justLow"/>
            <a:r>
              <a:rPr lang="en-US" sz="2200" dirty="0" smtClean="0">
                <a:solidFill>
                  <a:srgbClr val="002060"/>
                </a:solidFill>
                <a:cs typeface="B Zar" pitchFamily="2" charset="-78"/>
              </a:rPr>
              <a:t>Express</a:t>
            </a:r>
            <a:r>
              <a:rPr lang="fa-IR" sz="2200" dirty="0" smtClean="0">
                <a:solidFill>
                  <a:srgbClr val="002060"/>
                </a:solidFill>
                <a:cs typeface="B Zar" pitchFamily="2" charset="-78"/>
              </a:rPr>
              <a:t>: یک نسخه از SQL سرور ایده آل برای یادگیری و ساخت دسکتاپ و برنامه های کاربردی سرور کوچک</a:t>
            </a:r>
          </a:p>
          <a:p>
            <a:pPr lvl="1" algn="justLow"/>
            <a:r>
              <a:rPr lang="en-US" sz="2200" dirty="0" smtClean="0">
                <a:solidFill>
                  <a:srgbClr val="002060"/>
                </a:solidFill>
                <a:cs typeface="B Zar" pitchFamily="2" charset="-78"/>
              </a:rPr>
              <a:t>Compact</a:t>
            </a:r>
            <a:r>
              <a:rPr lang="fa-IR" sz="2200" dirty="0" smtClean="0">
                <a:solidFill>
                  <a:srgbClr val="002060"/>
                </a:solidFill>
                <a:cs typeface="B Zar" pitchFamily="2" charset="-78"/>
              </a:rPr>
              <a:t>: نسخه رایگان جمع و جور برای برنامه های کوچک و برنامه های موبایلی و وب سایهای ساده</a:t>
            </a:r>
          </a:p>
          <a:p>
            <a:pPr lvl="1" algn="justLow"/>
            <a:r>
              <a:rPr lang="en-US" sz="2200" dirty="0" smtClean="0">
                <a:solidFill>
                  <a:srgbClr val="002060"/>
                </a:solidFill>
                <a:cs typeface="B Zar" pitchFamily="2" charset="-78"/>
              </a:rPr>
              <a:t>Evolution</a:t>
            </a:r>
            <a:r>
              <a:rPr lang="fa-IR" sz="2200" dirty="0" smtClean="0">
                <a:solidFill>
                  <a:srgbClr val="002060"/>
                </a:solidFill>
                <a:cs typeface="B Zar" pitchFamily="2" charset="-78"/>
              </a:rPr>
              <a:t>: نسخه آزمایشی جهت ارزیابی و تست با دوره انقضا, 180 روز.</a:t>
            </a:r>
          </a:p>
          <a:p>
            <a:pPr algn="justLow"/>
            <a:r>
              <a:rPr lang="fa-IR" sz="2400" dirty="0" smtClean="0">
                <a:cs typeface="B Zar" pitchFamily="2" charset="-78"/>
              </a:rPr>
              <a:t>در اين کلاس از نگارش</a:t>
            </a:r>
            <a:r>
              <a:rPr lang="en-US" sz="2400" dirty="0" smtClean="0">
                <a:cs typeface="B Zar" pitchFamily="2" charset="-78"/>
              </a:rPr>
              <a:t>Enterprise </a:t>
            </a:r>
            <a:r>
              <a:rPr lang="fa-IR" sz="2400" dirty="0" smtClean="0">
                <a:cs typeface="B Zar" pitchFamily="2" charset="-78"/>
              </a:rPr>
              <a:t> که کاملترين نسخه </a:t>
            </a:r>
            <a:r>
              <a:rPr lang="en-US" sz="2400" dirty="0" smtClean="0">
                <a:cs typeface="B Zar" pitchFamily="2" charset="-78"/>
              </a:rPr>
              <a:t>SQL Server </a:t>
            </a:r>
            <a:r>
              <a:rPr lang="fa-IR" sz="2400" dirty="0" smtClean="0">
                <a:cs typeface="B Zar" pitchFamily="2" charset="-78"/>
              </a:rPr>
              <a:t> مي‌باشد استفاده مي‌کنيم.</a:t>
            </a:r>
            <a:endParaRPr lang="fa-IR" sz="2400" dirty="0">
              <a:cs typeface="B Zar" pitchFamily="2" charset="-78"/>
            </a:endParaRPr>
          </a:p>
        </p:txBody>
      </p:sp>
      <p:sp>
        <p:nvSpPr>
          <p:cNvPr id="5" name="Footer Placeholder 4"/>
          <p:cNvSpPr>
            <a:spLocks noGrp="1"/>
          </p:cNvSpPr>
          <p:nvPr>
            <p:ph type="ftr" sz="quarter" idx="11"/>
          </p:nvPr>
        </p:nvSpPr>
        <p:spPr>
          <a:xfrm>
            <a:off x="1062820" y="6500834"/>
            <a:ext cx="7780361" cy="280966"/>
          </a:xfrm>
        </p:spPr>
        <p:txBody>
          <a:bodyPr/>
          <a:lstStyle/>
          <a:p>
            <a:pPr algn="ctr"/>
            <a:r>
              <a:rPr lang="fa-IR"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آزمایشگاه پایگاه داده ها -  آشنایی با </a:t>
            </a:r>
            <a:r>
              <a:rPr lang="en-US"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SQL Server</a:t>
            </a:r>
            <a:endParaRPr lang="fa-IR" sz="1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endParaRPr>
          </a:p>
        </p:txBody>
      </p:sp>
      <p:sp>
        <p:nvSpPr>
          <p:cNvPr id="4" name="Slide Number Placeholder 3"/>
          <p:cNvSpPr>
            <a:spLocks noGrp="1"/>
          </p:cNvSpPr>
          <p:nvPr>
            <p:ph type="sldNum" sz="quarter" idx="12"/>
          </p:nvPr>
        </p:nvSpPr>
        <p:spPr>
          <a:xfrm>
            <a:off x="79248" y="-71462"/>
            <a:ext cx="772020" cy="619126"/>
          </a:xfrm>
        </p:spPr>
        <p:txBody>
          <a:bodyPr/>
          <a:lstStyle/>
          <a:p>
            <a:pPr algn="ctr"/>
            <a:fld id="{E8DF37F9-CD82-4C8D-97DC-91C3A7A2F2BB}" type="slidenum">
              <a:rPr lang="fa-IR" sz="2800" b="1" smtClean="0">
                <a:solidFill>
                  <a:schemeClr val="tx1"/>
                </a:solidFill>
              </a:rPr>
              <a:pPr algn="ctr"/>
              <a:t>4</a:t>
            </a:fld>
            <a:endParaRPr lang="fa-IR" sz="2800" b="1" dirty="0">
              <a:solidFill>
                <a:schemeClr val="tx1"/>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139" y="142852"/>
            <a:ext cx="9519114" cy="540000"/>
          </a:xfrm>
        </p:spPr>
        <p:style>
          <a:lnRef idx="1">
            <a:schemeClr val="accent1"/>
          </a:lnRef>
          <a:fillRef idx="2">
            <a:schemeClr val="accent1"/>
          </a:fillRef>
          <a:effectRef idx="1">
            <a:schemeClr val="accent1"/>
          </a:effectRef>
          <a:fontRef idx="minor">
            <a:schemeClr val="dk1"/>
          </a:fontRef>
        </p:style>
        <p:txBody>
          <a:bodyPr>
            <a:noAutofit/>
          </a:bodyPr>
          <a:lstStyle/>
          <a:p>
            <a:pPr algn="r"/>
            <a:r>
              <a:rPr lang="fa-IR" sz="3200" dirty="0" smtClean="0">
                <a:cs typeface="B Titr" pitchFamily="2" charset="-78"/>
              </a:rPr>
              <a:t>آشنایی با </a:t>
            </a:r>
            <a:r>
              <a:rPr lang="en-US" sz="3200" dirty="0" smtClean="0">
                <a:cs typeface="B Titr" pitchFamily="2" charset="-78"/>
              </a:rPr>
              <a:t>SQLServer 2008</a:t>
            </a:r>
            <a:endParaRPr lang="fa-IR" sz="3200" dirty="0">
              <a:cs typeface="B Titr" pitchFamily="2" charset="-78"/>
            </a:endParaRPr>
          </a:p>
        </p:txBody>
      </p:sp>
      <p:pic>
        <p:nvPicPr>
          <p:cNvPr id="6" name="Picture 5" descr="DB (1).png"/>
          <p:cNvPicPr>
            <a:picLocks noChangeAspect="1"/>
          </p:cNvPicPr>
          <p:nvPr/>
        </p:nvPicPr>
        <p:blipFill>
          <a:blip r:embed="rId2"/>
          <a:stretch>
            <a:fillRect/>
          </a:stretch>
        </p:blipFill>
        <p:spPr>
          <a:xfrm>
            <a:off x="0" y="0"/>
            <a:ext cx="1083442" cy="1000100"/>
          </a:xfrm>
          <a:prstGeom prst="rect">
            <a:avLst/>
          </a:prstGeom>
          <a:ln>
            <a:noFill/>
          </a:ln>
          <a:effectLst>
            <a:outerShdw blurRad="190500" algn="tl" rotWithShape="0">
              <a:srgbClr val="000000">
                <a:alpha val="70000"/>
              </a:srgbClr>
            </a:outerShdw>
          </a:effectLst>
        </p:spPr>
      </p:pic>
      <p:sp>
        <p:nvSpPr>
          <p:cNvPr id="3" name="Content Placeholder 2"/>
          <p:cNvSpPr>
            <a:spLocks noGrp="1"/>
          </p:cNvSpPr>
          <p:nvPr>
            <p:ph idx="1"/>
          </p:nvPr>
        </p:nvSpPr>
        <p:spPr>
          <a:xfrm>
            <a:off x="232139" y="857232"/>
            <a:ext cx="9519079" cy="5572164"/>
          </a:xfrm>
        </p:spPr>
        <p:txBody>
          <a:bodyPr anchor="ctr">
            <a:normAutofit/>
          </a:bodyPr>
          <a:lstStyle/>
          <a:p>
            <a:pPr algn="justLow"/>
            <a:r>
              <a:rPr lang="fa-IR" dirty="0" smtClean="0">
                <a:cs typeface="B Zar" pitchFamily="2" charset="-78"/>
              </a:rPr>
              <a:t>سادگي استفاده از نرم افزار آموزش </a:t>
            </a:r>
            <a:r>
              <a:rPr lang="en-US" dirty="0" smtClean="0">
                <a:cs typeface="B Zar" pitchFamily="2" charset="-78"/>
              </a:rPr>
              <a:t>SQL Server 2008</a:t>
            </a:r>
            <a:r>
              <a:rPr lang="fa-IR" dirty="0" smtClean="0">
                <a:cs typeface="B Zar" pitchFamily="2" charset="-78"/>
              </a:rPr>
              <a:t> و همچنين هماهنگي کامل آن با </a:t>
            </a:r>
            <a:r>
              <a:rPr lang="en-US" dirty="0" smtClean="0">
                <a:cs typeface="B Zar" pitchFamily="2" charset="-78"/>
              </a:rPr>
              <a:t>NET Platform.</a:t>
            </a:r>
            <a:r>
              <a:rPr lang="fa-IR" smtClean="0">
                <a:cs typeface="B Zar" pitchFamily="2" charset="-78"/>
              </a:rPr>
              <a:t> </a:t>
            </a:r>
            <a:r>
              <a:rPr lang="en-US" smtClean="0">
                <a:cs typeface="B Zar" pitchFamily="2" charset="-78"/>
              </a:rPr>
              <a:t> </a:t>
            </a:r>
            <a:r>
              <a:rPr lang="fa-IR" dirty="0" smtClean="0">
                <a:cs typeface="B Zar" pitchFamily="2" charset="-78"/>
              </a:rPr>
              <a:t>باعث شده تا کاربران اين پايگاه داده افزايش چشم‌گيري داشته باشند. نسخه 2008 اين پايگاه داده داراي قابليت‌هاي جديدي است که باعث شده تا </a:t>
            </a:r>
            <a:r>
              <a:rPr lang="en-US" dirty="0" smtClean="0">
                <a:cs typeface="B Zar" pitchFamily="2" charset="-78"/>
              </a:rPr>
              <a:t>SQL Server 2008</a:t>
            </a:r>
            <a:r>
              <a:rPr lang="fa-IR" dirty="0" smtClean="0">
                <a:cs typeface="B Zar" pitchFamily="2" charset="-78"/>
              </a:rPr>
              <a:t> بتواند رقيب بسيار خطرناکي براي رقيب ديرينه خود يعني </a:t>
            </a:r>
            <a:r>
              <a:rPr lang="en-US" dirty="0" smtClean="0">
                <a:cs typeface="B Zar" pitchFamily="2" charset="-78"/>
              </a:rPr>
              <a:t>Oracle</a:t>
            </a:r>
            <a:r>
              <a:rPr lang="fa-IR" dirty="0" smtClean="0">
                <a:cs typeface="B Zar" pitchFamily="2" charset="-78"/>
              </a:rPr>
              <a:t> باشد.</a:t>
            </a:r>
          </a:p>
          <a:p>
            <a:pPr algn="justLow"/>
            <a:r>
              <a:rPr lang="en-US" dirty="0" smtClean="0">
                <a:cs typeface="B Zar" pitchFamily="2" charset="-78"/>
              </a:rPr>
              <a:t>SQL Server 2008</a:t>
            </a:r>
            <a:r>
              <a:rPr lang="fa-IR" dirty="0" smtClean="0">
                <a:cs typeface="B Zar" pitchFamily="2" charset="-78"/>
              </a:rPr>
              <a:t> داراي سرويسهاي مختلفي است که با استفاده از همه آنها مي‌توانيد يک پايگاه داده قدرتمند ايجاد کنيد. در هسته اين نرم افزار يک موتور پايگاه داده‌اي رابطه‌اي قوي وجود دارد. در اين قسمت شما مي‌توانيد داده‌هاي خود را ذخيره کنيد، تغيير دهيد و بازيابي نمائيد</a:t>
            </a:r>
            <a:endParaRPr lang="fa-IR" sz="2800" dirty="0">
              <a:cs typeface="B Zar" pitchFamily="2" charset="-78"/>
            </a:endParaRPr>
          </a:p>
        </p:txBody>
      </p:sp>
      <p:sp>
        <p:nvSpPr>
          <p:cNvPr id="5" name="Footer Placeholder 4"/>
          <p:cNvSpPr>
            <a:spLocks noGrp="1"/>
          </p:cNvSpPr>
          <p:nvPr>
            <p:ph type="ftr" sz="quarter" idx="11"/>
          </p:nvPr>
        </p:nvSpPr>
        <p:spPr>
          <a:xfrm>
            <a:off x="1062820" y="6500834"/>
            <a:ext cx="7780361" cy="280966"/>
          </a:xfrm>
        </p:spPr>
        <p:txBody>
          <a:bodyPr/>
          <a:lstStyle/>
          <a:p>
            <a:pPr algn="ctr"/>
            <a:r>
              <a:rPr lang="fa-IR"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آزمایشگاه پایگاه داده ها -  آشنایی با </a:t>
            </a:r>
            <a:r>
              <a:rPr lang="en-US"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SQL Server</a:t>
            </a:r>
            <a:endParaRPr lang="fa-IR" sz="1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endParaRPr>
          </a:p>
        </p:txBody>
      </p:sp>
      <p:sp>
        <p:nvSpPr>
          <p:cNvPr id="4" name="Slide Number Placeholder 3"/>
          <p:cNvSpPr>
            <a:spLocks noGrp="1"/>
          </p:cNvSpPr>
          <p:nvPr>
            <p:ph type="sldNum" sz="quarter" idx="12"/>
          </p:nvPr>
        </p:nvSpPr>
        <p:spPr>
          <a:xfrm>
            <a:off x="79248" y="-71462"/>
            <a:ext cx="772020" cy="619126"/>
          </a:xfrm>
        </p:spPr>
        <p:txBody>
          <a:bodyPr/>
          <a:lstStyle/>
          <a:p>
            <a:pPr algn="ctr"/>
            <a:fld id="{E8DF37F9-CD82-4C8D-97DC-91C3A7A2F2BB}" type="slidenum">
              <a:rPr lang="fa-IR" sz="2800" b="1" smtClean="0">
                <a:solidFill>
                  <a:schemeClr val="tx1"/>
                </a:solidFill>
              </a:rPr>
              <a:pPr algn="ctr"/>
              <a:t>5</a:t>
            </a:fld>
            <a:endParaRPr lang="fa-IR" sz="2800" b="1" dirty="0">
              <a:solidFill>
                <a:schemeClr val="tx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139" y="142852"/>
            <a:ext cx="9519114" cy="540000"/>
          </a:xfrm>
        </p:spPr>
        <p:style>
          <a:lnRef idx="1">
            <a:schemeClr val="accent1"/>
          </a:lnRef>
          <a:fillRef idx="2">
            <a:schemeClr val="accent1"/>
          </a:fillRef>
          <a:effectRef idx="1">
            <a:schemeClr val="accent1"/>
          </a:effectRef>
          <a:fontRef idx="minor">
            <a:schemeClr val="dk1"/>
          </a:fontRef>
        </p:style>
        <p:txBody>
          <a:bodyPr>
            <a:noAutofit/>
          </a:bodyPr>
          <a:lstStyle/>
          <a:p>
            <a:pPr algn="r"/>
            <a:r>
              <a:rPr lang="fa-IR" sz="3200" dirty="0" smtClean="0">
                <a:cs typeface="B Titr" pitchFamily="2" charset="-78"/>
              </a:rPr>
              <a:t>آشنایی با </a:t>
            </a:r>
            <a:r>
              <a:rPr lang="en-US" sz="3200" dirty="0" smtClean="0">
                <a:cs typeface="B Titr" pitchFamily="2" charset="-78"/>
              </a:rPr>
              <a:t>SQLServer 2008</a:t>
            </a:r>
            <a:endParaRPr lang="fa-IR" sz="3200" dirty="0">
              <a:cs typeface="B Titr" pitchFamily="2" charset="-78"/>
            </a:endParaRPr>
          </a:p>
        </p:txBody>
      </p:sp>
      <p:pic>
        <p:nvPicPr>
          <p:cNvPr id="6" name="Picture 5" descr="DB (1).png"/>
          <p:cNvPicPr>
            <a:picLocks noChangeAspect="1"/>
          </p:cNvPicPr>
          <p:nvPr/>
        </p:nvPicPr>
        <p:blipFill>
          <a:blip r:embed="rId2"/>
          <a:stretch>
            <a:fillRect/>
          </a:stretch>
        </p:blipFill>
        <p:spPr>
          <a:xfrm>
            <a:off x="0" y="0"/>
            <a:ext cx="1083442" cy="1000100"/>
          </a:xfrm>
          <a:prstGeom prst="rect">
            <a:avLst/>
          </a:prstGeom>
          <a:ln>
            <a:noFill/>
          </a:ln>
          <a:effectLst>
            <a:outerShdw blurRad="190500" algn="tl" rotWithShape="0">
              <a:srgbClr val="000000">
                <a:alpha val="70000"/>
              </a:srgbClr>
            </a:outerShdw>
          </a:effectLst>
        </p:spPr>
      </p:pic>
      <p:sp>
        <p:nvSpPr>
          <p:cNvPr id="3" name="Content Placeholder 2"/>
          <p:cNvSpPr>
            <a:spLocks noGrp="1"/>
          </p:cNvSpPr>
          <p:nvPr>
            <p:ph idx="1"/>
          </p:nvPr>
        </p:nvSpPr>
        <p:spPr>
          <a:xfrm>
            <a:off x="232139" y="857232"/>
            <a:ext cx="9519079" cy="5572164"/>
          </a:xfrm>
        </p:spPr>
        <p:txBody>
          <a:bodyPr anchor="ctr">
            <a:normAutofit/>
          </a:bodyPr>
          <a:lstStyle/>
          <a:p>
            <a:pPr algn="just"/>
            <a:r>
              <a:rPr lang="fa-IR" dirty="0" smtClean="0">
                <a:cs typeface="B Zar" pitchFamily="2" charset="-78"/>
              </a:rPr>
              <a:t>ليست قسمتهاي ديگر اين نرم افزار را در زير مشاهده مي‌کنيد.</a:t>
            </a:r>
          </a:p>
          <a:p>
            <a:r>
              <a:rPr lang="fa-IR" dirty="0" smtClean="0">
                <a:cs typeface="B Zar" pitchFamily="2" charset="-78"/>
              </a:rPr>
              <a:t>سرويس </a:t>
            </a:r>
            <a:r>
              <a:rPr lang="en-US" dirty="0" smtClean="0">
                <a:cs typeface="B Zar" pitchFamily="2" charset="-78"/>
              </a:rPr>
              <a:t>Analysis</a:t>
            </a:r>
            <a:endParaRPr lang="fa-IR" dirty="0" smtClean="0">
              <a:cs typeface="B Zar" pitchFamily="2" charset="-78"/>
            </a:endParaRPr>
          </a:p>
          <a:p>
            <a:r>
              <a:rPr lang="fa-IR" dirty="0" smtClean="0">
                <a:cs typeface="B Zar" pitchFamily="2" charset="-78"/>
              </a:rPr>
              <a:t>سرويس </a:t>
            </a:r>
            <a:r>
              <a:rPr lang="en-US" dirty="0" smtClean="0">
                <a:cs typeface="B Zar" pitchFamily="2" charset="-78"/>
              </a:rPr>
              <a:t>Integration</a:t>
            </a:r>
            <a:endParaRPr lang="fa-IR" dirty="0" smtClean="0">
              <a:cs typeface="B Zar" pitchFamily="2" charset="-78"/>
            </a:endParaRPr>
          </a:p>
          <a:p>
            <a:r>
              <a:rPr lang="fa-IR" dirty="0" smtClean="0">
                <a:cs typeface="B Zar" pitchFamily="2" charset="-78"/>
              </a:rPr>
              <a:t>سرويس </a:t>
            </a:r>
            <a:r>
              <a:rPr lang="en-US" dirty="0" smtClean="0">
                <a:cs typeface="B Zar" pitchFamily="2" charset="-78"/>
              </a:rPr>
              <a:t>Notification</a:t>
            </a:r>
            <a:endParaRPr lang="fa-IR" dirty="0" smtClean="0">
              <a:cs typeface="B Zar" pitchFamily="2" charset="-78"/>
            </a:endParaRPr>
          </a:p>
          <a:p>
            <a:r>
              <a:rPr lang="fa-IR" dirty="0" smtClean="0">
                <a:cs typeface="B Zar" pitchFamily="2" charset="-78"/>
              </a:rPr>
              <a:t>سرويس </a:t>
            </a:r>
            <a:r>
              <a:rPr lang="en-US" dirty="0" smtClean="0">
                <a:cs typeface="B Zar" pitchFamily="2" charset="-78"/>
              </a:rPr>
              <a:t>Reporting</a:t>
            </a:r>
            <a:endParaRPr lang="fa-IR" dirty="0" smtClean="0">
              <a:cs typeface="B Zar" pitchFamily="2" charset="-78"/>
            </a:endParaRPr>
          </a:p>
          <a:p>
            <a:r>
              <a:rPr lang="fa-IR" dirty="0" smtClean="0">
                <a:cs typeface="B Zar" pitchFamily="2" charset="-78"/>
              </a:rPr>
              <a:t>سرويس </a:t>
            </a:r>
            <a:r>
              <a:rPr lang="en-US" dirty="0" smtClean="0">
                <a:cs typeface="B Zar" pitchFamily="2" charset="-78"/>
              </a:rPr>
              <a:t>Service Broker</a:t>
            </a:r>
            <a:endParaRPr lang="fa-IR" dirty="0" smtClean="0">
              <a:cs typeface="B Zar" pitchFamily="2" charset="-78"/>
            </a:endParaRPr>
          </a:p>
          <a:p>
            <a:r>
              <a:rPr lang="fa-IR" dirty="0" smtClean="0">
                <a:cs typeface="B Zar" pitchFamily="2" charset="-78"/>
              </a:rPr>
              <a:t>قبول کدهاي </a:t>
            </a:r>
            <a:r>
              <a:rPr lang="en-US" dirty="0" smtClean="0">
                <a:cs typeface="B Zar" pitchFamily="2" charset="-78"/>
              </a:rPr>
              <a:t>VB.NET </a:t>
            </a:r>
            <a:r>
              <a:rPr lang="fa-IR" dirty="0" smtClean="0">
                <a:cs typeface="B Zar" pitchFamily="2" charset="-78"/>
              </a:rPr>
              <a:t>و </a:t>
            </a:r>
            <a:r>
              <a:rPr lang="en-US" dirty="0" smtClean="0">
                <a:cs typeface="B Zar" pitchFamily="2" charset="-78"/>
              </a:rPr>
              <a:t>C#</a:t>
            </a:r>
            <a:endParaRPr lang="fa-IR" dirty="0" smtClean="0">
              <a:cs typeface="B Zar" pitchFamily="2" charset="-78"/>
            </a:endParaRPr>
          </a:p>
          <a:p>
            <a:r>
              <a:rPr lang="fa-IR" dirty="0" smtClean="0">
                <a:cs typeface="B Zar" pitchFamily="2" charset="-78"/>
              </a:rPr>
              <a:t>قبول سرويس </a:t>
            </a:r>
            <a:r>
              <a:rPr lang="en-US" dirty="0" smtClean="0">
                <a:cs typeface="B Zar" pitchFamily="2" charset="-78"/>
              </a:rPr>
              <a:t>HTTP</a:t>
            </a:r>
            <a:endParaRPr lang="fa-IR" dirty="0" smtClean="0">
              <a:cs typeface="B Zar" pitchFamily="2" charset="-78"/>
            </a:endParaRPr>
          </a:p>
          <a:p>
            <a:r>
              <a:rPr lang="fa-IR" dirty="0" smtClean="0">
                <a:cs typeface="B Zar" pitchFamily="2" charset="-78"/>
              </a:rPr>
              <a:t>سرويس </a:t>
            </a:r>
            <a:r>
              <a:rPr lang="en-US" dirty="0" smtClean="0">
                <a:cs typeface="B Zar" pitchFamily="2" charset="-78"/>
              </a:rPr>
              <a:t>Replication</a:t>
            </a:r>
            <a:endParaRPr lang="fa-IR" dirty="0" smtClean="0">
              <a:cs typeface="B Zar" pitchFamily="2" charset="-78"/>
            </a:endParaRPr>
          </a:p>
          <a:p>
            <a:r>
              <a:rPr lang="fa-IR" dirty="0" smtClean="0">
                <a:cs typeface="B Zar" pitchFamily="2" charset="-78"/>
              </a:rPr>
              <a:t>سرويس </a:t>
            </a:r>
            <a:r>
              <a:rPr lang="en-US" dirty="0" smtClean="0">
                <a:cs typeface="B Zar" pitchFamily="2" charset="-78"/>
              </a:rPr>
              <a:t>Full-Text Search</a:t>
            </a:r>
            <a:endParaRPr lang="fa-IR" sz="2800" dirty="0">
              <a:cs typeface="B Zar" pitchFamily="2" charset="-78"/>
            </a:endParaRPr>
          </a:p>
        </p:txBody>
      </p:sp>
      <p:sp>
        <p:nvSpPr>
          <p:cNvPr id="5" name="Footer Placeholder 4"/>
          <p:cNvSpPr>
            <a:spLocks noGrp="1"/>
          </p:cNvSpPr>
          <p:nvPr>
            <p:ph type="ftr" sz="quarter" idx="11"/>
          </p:nvPr>
        </p:nvSpPr>
        <p:spPr>
          <a:xfrm>
            <a:off x="1062820" y="6500834"/>
            <a:ext cx="7780361" cy="280966"/>
          </a:xfrm>
        </p:spPr>
        <p:txBody>
          <a:bodyPr/>
          <a:lstStyle/>
          <a:p>
            <a:pPr algn="ctr"/>
            <a:r>
              <a:rPr lang="fa-IR"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آزمایشگاه پایگاه داده ها -  آشنایی با </a:t>
            </a:r>
            <a:r>
              <a:rPr lang="en-US"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SQL Server</a:t>
            </a:r>
            <a:endParaRPr lang="fa-IR" sz="1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endParaRPr>
          </a:p>
        </p:txBody>
      </p:sp>
      <p:sp>
        <p:nvSpPr>
          <p:cNvPr id="4" name="Slide Number Placeholder 3"/>
          <p:cNvSpPr>
            <a:spLocks noGrp="1"/>
          </p:cNvSpPr>
          <p:nvPr>
            <p:ph type="sldNum" sz="quarter" idx="12"/>
          </p:nvPr>
        </p:nvSpPr>
        <p:spPr>
          <a:xfrm>
            <a:off x="79248" y="-71462"/>
            <a:ext cx="772020" cy="619126"/>
          </a:xfrm>
        </p:spPr>
        <p:txBody>
          <a:bodyPr/>
          <a:lstStyle/>
          <a:p>
            <a:pPr algn="ctr"/>
            <a:fld id="{E8DF37F9-CD82-4C8D-97DC-91C3A7A2F2BB}" type="slidenum">
              <a:rPr lang="fa-IR" sz="2800" b="1" smtClean="0">
                <a:solidFill>
                  <a:schemeClr val="tx1"/>
                </a:solidFill>
              </a:rPr>
              <a:pPr algn="ctr"/>
              <a:t>6</a:t>
            </a:fld>
            <a:endParaRPr lang="fa-IR" sz="2800" b="1" dirty="0">
              <a:solidFill>
                <a:schemeClr val="tx1"/>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139" y="142852"/>
            <a:ext cx="9519114" cy="540000"/>
          </a:xfrm>
        </p:spPr>
        <p:style>
          <a:lnRef idx="1">
            <a:schemeClr val="accent1"/>
          </a:lnRef>
          <a:fillRef idx="2">
            <a:schemeClr val="accent1"/>
          </a:fillRef>
          <a:effectRef idx="1">
            <a:schemeClr val="accent1"/>
          </a:effectRef>
          <a:fontRef idx="minor">
            <a:schemeClr val="dk1"/>
          </a:fontRef>
        </p:style>
        <p:txBody>
          <a:bodyPr>
            <a:noAutofit/>
          </a:bodyPr>
          <a:lstStyle/>
          <a:p>
            <a:pPr algn="r"/>
            <a:r>
              <a:rPr lang="fa-IR" sz="3200" dirty="0" smtClean="0">
                <a:cs typeface="B Titr" pitchFamily="2" charset="-78"/>
              </a:rPr>
              <a:t>قابليتهاي جديد در </a:t>
            </a:r>
            <a:r>
              <a:rPr lang="en-US" sz="3200" dirty="0" smtClean="0">
                <a:cs typeface="B Titr" pitchFamily="2" charset="-78"/>
              </a:rPr>
              <a:t>SQL Server 2008</a:t>
            </a:r>
            <a:endParaRPr lang="fa-IR" sz="3200" dirty="0">
              <a:cs typeface="B Titr" pitchFamily="2" charset="-78"/>
            </a:endParaRPr>
          </a:p>
        </p:txBody>
      </p:sp>
      <p:pic>
        <p:nvPicPr>
          <p:cNvPr id="6" name="Picture 5" descr="DB (1).png"/>
          <p:cNvPicPr>
            <a:picLocks noChangeAspect="1"/>
          </p:cNvPicPr>
          <p:nvPr/>
        </p:nvPicPr>
        <p:blipFill>
          <a:blip r:embed="rId2"/>
          <a:stretch>
            <a:fillRect/>
          </a:stretch>
        </p:blipFill>
        <p:spPr>
          <a:xfrm>
            <a:off x="0" y="0"/>
            <a:ext cx="1083442" cy="1000100"/>
          </a:xfrm>
          <a:prstGeom prst="rect">
            <a:avLst/>
          </a:prstGeom>
          <a:ln>
            <a:noFill/>
          </a:ln>
          <a:effectLst>
            <a:outerShdw blurRad="190500" algn="tl" rotWithShape="0">
              <a:srgbClr val="000000">
                <a:alpha val="70000"/>
              </a:srgbClr>
            </a:outerShdw>
          </a:effectLst>
        </p:spPr>
      </p:pic>
      <p:sp>
        <p:nvSpPr>
          <p:cNvPr id="3" name="Content Placeholder 2"/>
          <p:cNvSpPr>
            <a:spLocks noGrp="1"/>
          </p:cNvSpPr>
          <p:nvPr>
            <p:ph idx="1"/>
          </p:nvPr>
        </p:nvSpPr>
        <p:spPr>
          <a:xfrm>
            <a:off x="232139" y="857232"/>
            <a:ext cx="9519079" cy="5572164"/>
          </a:xfrm>
        </p:spPr>
        <p:txBody>
          <a:bodyPr anchor="ctr">
            <a:normAutofit fontScale="77500" lnSpcReduction="20000"/>
          </a:bodyPr>
          <a:lstStyle/>
          <a:p>
            <a:r>
              <a:rPr lang="fa-IR" dirty="0" smtClean="0">
                <a:cs typeface="B Zar" pitchFamily="2" charset="-78"/>
              </a:rPr>
              <a:t>اضافه شدن </a:t>
            </a:r>
            <a:r>
              <a:rPr lang="en-US" dirty="0" smtClean="0">
                <a:cs typeface="B Zar" pitchFamily="2" charset="-78"/>
              </a:rPr>
              <a:t>Persian Collection </a:t>
            </a:r>
            <a:endParaRPr lang="fa-IR" dirty="0" smtClean="0">
              <a:cs typeface="B Zar" pitchFamily="2" charset="-78"/>
            </a:endParaRPr>
          </a:p>
          <a:p>
            <a:r>
              <a:rPr lang="fa-IR" dirty="0" smtClean="0">
                <a:cs typeface="B Zar" pitchFamily="2" charset="-78"/>
              </a:rPr>
              <a:t>اضافه شدن نوع داده </a:t>
            </a:r>
            <a:r>
              <a:rPr lang="en-US" dirty="0" smtClean="0">
                <a:cs typeface="B Zar" pitchFamily="2" charset="-78"/>
              </a:rPr>
              <a:t>datetime2 </a:t>
            </a:r>
            <a:r>
              <a:rPr lang="fa-IR" dirty="0" smtClean="0">
                <a:cs typeface="B Zar" pitchFamily="2" charset="-78"/>
              </a:rPr>
              <a:t> و همچنين بهبود و افزايش دقت براي نگهداري نوع داده </a:t>
            </a:r>
            <a:r>
              <a:rPr lang="en-US" dirty="0" smtClean="0">
                <a:cs typeface="B Zar" pitchFamily="2" charset="-78"/>
              </a:rPr>
              <a:t>DateTime</a:t>
            </a:r>
            <a:endParaRPr lang="fa-IR" dirty="0" smtClean="0">
              <a:cs typeface="B Zar" pitchFamily="2" charset="-78"/>
            </a:endParaRPr>
          </a:p>
          <a:p>
            <a:r>
              <a:rPr lang="fa-IR" dirty="0" smtClean="0">
                <a:cs typeface="B Zar" pitchFamily="2" charset="-78"/>
              </a:rPr>
              <a:t>اضافه شدن نوع‌هاي داده </a:t>
            </a:r>
            <a:r>
              <a:rPr lang="en-US" dirty="0" smtClean="0">
                <a:cs typeface="B Zar" pitchFamily="2" charset="-78"/>
              </a:rPr>
              <a:t>geography</a:t>
            </a:r>
            <a:r>
              <a:rPr lang="fa-IR" dirty="0" smtClean="0">
                <a:cs typeface="B Zar" pitchFamily="2" charset="-78"/>
              </a:rPr>
              <a:t> و </a:t>
            </a:r>
            <a:r>
              <a:rPr lang="en-US" dirty="0" smtClean="0">
                <a:cs typeface="B Zar" pitchFamily="2" charset="-78"/>
              </a:rPr>
              <a:t>geometry </a:t>
            </a:r>
            <a:r>
              <a:rPr lang="fa-IR" dirty="0" smtClean="0">
                <a:cs typeface="B Zar" pitchFamily="2" charset="-78"/>
              </a:rPr>
              <a:t> براي دادها‌يي که با نقشه هاي زميني و هوايي سرو کار دارند.</a:t>
            </a:r>
          </a:p>
          <a:p>
            <a:r>
              <a:rPr lang="fa-IR" dirty="0" smtClean="0">
                <a:cs typeface="B Zar" pitchFamily="2" charset="-78"/>
              </a:rPr>
              <a:t>بهبود کارايي و افزايش سرعت بازيابي اطلاعات نسبت به نسخه هاي قبل</a:t>
            </a:r>
          </a:p>
          <a:p>
            <a:r>
              <a:rPr lang="fa-IR" dirty="0" smtClean="0">
                <a:cs typeface="B Zar" pitchFamily="2" charset="-78"/>
              </a:rPr>
              <a:t>قابليت </a:t>
            </a:r>
            <a:r>
              <a:rPr lang="en-US" dirty="0" smtClean="0">
                <a:cs typeface="B Zar" pitchFamily="2" charset="-78"/>
              </a:rPr>
              <a:t>Auto Complete</a:t>
            </a:r>
            <a:r>
              <a:rPr lang="fa-IR" dirty="0" smtClean="0">
                <a:cs typeface="B Zar" pitchFamily="2" charset="-78"/>
              </a:rPr>
              <a:t> کردن خودکار</a:t>
            </a:r>
          </a:p>
          <a:p>
            <a:r>
              <a:rPr lang="fa-IR" dirty="0" smtClean="0">
                <a:cs typeface="B Zar" pitchFamily="2" charset="-78"/>
              </a:rPr>
              <a:t>قابليت </a:t>
            </a:r>
            <a:r>
              <a:rPr lang="en-US" dirty="0" smtClean="0">
                <a:cs typeface="B Zar" pitchFamily="2" charset="-78"/>
              </a:rPr>
              <a:t>Syntax Checking </a:t>
            </a:r>
            <a:r>
              <a:rPr lang="fa-IR" dirty="0" smtClean="0">
                <a:cs typeface="B Zar" pitchFamily="2" charset="-78"/>
              </a:rPr>
              <a:t> يا غلط يابي خودکار </a:t>
            </a:r>
          </a:p>
          <a:p>
            <a:r>
              <a:rPr lang="fa-IR" dirty="0" smtClean="0">
                <a:cs typeface="B Zar" pitchFamily="2" charset="-78"/>
              </a:rPr>
              <a:t>ارتقا و بهبود چشم گير </a:t>
            </a:r>
            <a:r>
              <a:rPr lang="en-US" dirty="0" smtClean="0">
                <a:cs typeface="B Zar" pitchFamily="2" charset="-78"/>
              </a:rPr>
              <a:t>Transact-SQL</a:t>
            </a:r>
            <a:endParaRPr lang="fa-IR" dirty="0" smtClean="0">
              <a:cs typeface="B Zar" pitchFamily="2" charset="-78"/>
            </a:endParaRPr>
          </a:p>
          <a:p>
            <a:r>
              <a:rPr lang="fa-IR" dirty="0" smtClean="0">
                <a:cs typeface="B Zar" pitchFamily="2" charset="-78"/>
              </a:rPr>
              <a:t>قابليت </a:t>
            </a:r>
            <a:r>
              <a:rPr lang="en-US" dirty="0" smtClean="0">
                <a:cs typeface="B Zar" pitchFamily="2" charset="-78"/>
              </a:rPr>
              <a:t>trace </a:t>
            </a:r>
            <a:r>
              <a:rPr lang="fa-IR" dirty="0" smtClean="0">
                <a:cs typeface="B Zar" pitchFamily="2" charset="-78"/>
              </a:rPr>
              <a:t>کردن </a:t>
            </a:r>
            <a:r>
              <a:rPr lang="en-US" dirty="0" smtClean="0">
                <a:cs typeface="B Zar" pitchFamily="2" charset="-78"/>
              </a:rPr>
              <a:t>Query</a:t>
            </a:r>
            <a:r>
              <a:rPr lang="fa-IR" dirty="0" smtClean="0">
                <a:cs typeface="B Zar" pitchFamily="2" charset="-78"/>
              </a:rPr>
              <a:t>ها</a:t>
            </a:r>
          </a:p>
          <a:p>
            <a:r>
              <a:rPr lang="fa-IR" dirty="0" smtClean="0">
                <a:cs typeface="B Zar" pitchFamily="2" charset="-78"/>
              </a:rPr>
              <a:t>قابليت ايجاد </a:t>
            </a:r>
            <a:r>
              <a:rPr lang="en-US" dirty="0" smtClean="0">
                <a:cs typeface="B Zar" pitchFamily="2" charset="-78"/>
              </a:rPr>
              <a:t>User Defined Types</a:t>
            </a:r>
            <a:r>
              <a:rPr lang="fa-IR" dirty="0" smtClean="0">
                <a:cs typeface="B Zar" pitchFamily="2" charset="-78"/>
              </a:rPr>
              <a:t> و </a:t>
            </a:r>
            <a:r>
              <a:rPr lang="en-US" dirty="0" smtClean="0">
                <a:cs typeface="B Zar" pitchFamily="2" charset="-78"/>
              </a:rPr>
              <a:t>Defined Aggregates User </a:t>
            </a:r>
            <a:r>
              <a:rPr lang="fa-IR" dirty="0" smtClean="0">
                <a:cs typeface="B Zar" pitchFamily="2" charset="-78"/>
              </a:rPr>
              <a:t> با ظرفيتي بالاتر از </a:t>
            </a:r>
            <a:r>
              <a:rPr lang="en-US" dirty="0" smtClean="0">
                <a:cs typeface="B Zar" pitchFamily="2" charset="-78"/>
              </a:rPr>
              <a:t>8KB</a:t>
            </a:r>
            <a:endParaRPr lang="fa-IR" dirty="0" smtClean="0">
              <a:cs typeface="B Zar" pitchFamily="2" charset="-78"/>
            </a:endParaRPr>
          </a:p>
          <a:p>
            <a:r>
              <a:rPr lang="fa-IR" dirty="0" smtClean="0">
                <a:cs typeface="B Zar" pitchFamily="2" charset="-78"/>
              </a:rPr>
              <a:t>قابليت ارسال داده هاي بزرگ به توابع و </a:t>
            </a:r>
            <a:r>
              <a:rPr lang="en-US" dirty="0" smtClean="0">
                <a:cs typeface="B Zar" pitchFamily="2" charset="-78"/>
              </a:rPr>
              <a:t>Procedure</a:t>
            </a:r>
            <a:r>
              <a:rPr lang="fa-IR" dirty="0" smtClean="0">
                <a:cs typeface="B Zar" pitchFamily="2" charset="-78"/>
              </a:rPr>
              <a:t>ها با قابليت جديد </a:t>
            </a:r>
            <a:r>
              <a:rPr lang="en-US" dirty="0" smtClean="0">
                <a:cs typeface="B Zar" pitchFamily="2" charset="-78"/>
              </a:rPr>
              <a:t>Table-Value Parameters </a:t>
            </a:r>
            <a:endParaRPr lang="fa-IR" dirty="0" smtClean="0">
              <a:cs typeface="B Zar" pitchFamily="2" charset="-78"/>
            </a:endParaRPr>
          </a:p>
          <a:p>
            <a:r>
              <a:rPr lang="fa-IR" dirty="0" smtClean="0">
                <a:cs typeface="B Zar" pitchFamily="2" charset="-78"/>
              </a:rPr>
              <a:t>توانايي انجام چندين پردازش توسط دستور جديد </a:t>
            </a:r>
            <a:r>
              <a:rPr lang="en-US" dirty="0" smtClean="0">
                <a:cs typeface="B Zar" pitchFamily="2" charset="-78"/>
              </a:rPr>
              <a:t>Merge </a:t>
            </a:r>
            <a:endParaRPr lang="fa-IR" dirty="0" smtClean="0">
              <a:cs typeface="B Zar" pitchFamily="2" charset="-78"/>
            </a:endParaRPr>
          </a:p>
          <a:p>
            <a:r>
              <a:rPr lang="fa-IR" dirty="0" smtClean="0">
                <a:cs typeface="B Zar" pitchFamily="2" charset="-78"/>
              </a:rPr>
              <a:t>سيستم يکپارچه و ارتقا يافته </a:t>
            </a:r>
            <a:r>
              <a:rPr lang="en-US" dirty="0" smtClean="0">
                <a:cs typeface="B Zar" pitchFamily="2" charset="-78"/>
              </a:rPr>
              <a:t>Full-Text Indexes</a:t>
            </a:r>
            <a:r>
              <a:rPr lang="fa-IR" dirty="0" smtClean="0">
                <a:cs typeface="B Zar" pitchFamily="2" charset="-78"/>
              </a:rPr>
              <a:t> که با سرعتي بالا متن‌ها را جستجو مي‌کند.</a:t>
            </a:r>
          </a:p>
          <a:p>
            <a:r>
              <a:rPr lang="fa-IR" dirty="0" smtClean="0">
                <a:cs typeface="B Zar" pitchFamily="2" charset="-78"/>
              </a:rPr>
              <a:t>اضافه شدن </a:t>
            </a:r>
            <a:r>
              <a:rPr lang="en-US" dirty="0" smtClean="0">
                <a:cs typeface="B Zar" pitchFamily="2" charset="-78"/>
              </a:rPr>
              <a:t>Linq</a:t>
            </a:r>
            <a:r>
              <a:rPr lang="fa-IR" dirty="0" smtClean="0">
                <a:cs typeface="B Zar" pitchFamily="2" charset="-78"/>
              </a:rPr>
              <a:t> براي توسعه دهندگاني که با </a:t>
            </a:r>
            <a:r>
              <a:rPr lang="en-US" dirty="0" smtClean="0">
                <a:cs typeface="B Zar" pitchFamily="2" charset="-78"/>
              </a:rPr>
              <a:t>Linq</a:t>
            </a:r>
            <a:r>
              <a:rPr lang="fa-IR" dirty="0" smtClean="0">
                <a:cs typeface="B Zar" pitchFamily="2" charset="-78"/>
              </a:rPr>
              <a:t> آشنايي دارند</a:t>
            </a:r>
          </a:p>
          <a:p>
            <a:r>
              <a:rPr lang="fa-IR" dirty="0" smtClean="0">
                <a:cs typeface="B Zar" pitchFamily="2" charset="-78"/>
              </a:rPr>
              <a:t>مديريت بر روي فايل ها توسط قابليت </a:t>
            </a:r>
            <a:r>
              <a:rPr lang="en-US" dirty="0" smtClean="0">
                <a:cs typeface="B Zar" pitchFamily="2" charset="-78"/>
              </a:rPr>
              <a:t>FILESTREAM Data Type</a:t>
            </a:r>
            <a:endParaRPr lang="fa-IR" dirty="0" smtClean="0">
              <a:cs typeface="B Zar" pitchFamily="2" charset="-78"/>
            </a:endParaRPr>
          </a:p>
          <a:p>
            <a:r>
              <a:rPr lang="fa-IR" dirty="0" smtClean="0">
                <a:cs typeface="B Zar" pitchFamily="2" charset="-78"/>
              </a:rPr>
              <a:t>و ... </a:t>
            </a:r>
            <a:endParaRPr lang="fa-IR" sz="2800" dirty="0">
              <a:cs typeface="B Zar" pitchFamily="2" charset="-78"/>
            </a:endParaRPr>
          </a:p>
        </p:txBody>
      </p:sp>
      <p:sp>
        <p:nvSpPr>
          <p:cNvPr id="5" name="Footer Placeholder 4"/>
          <p:cNvSpPr>
            <a:spLocks noGrp="1"/>
          </p:cNvSpPr>
          <p:nvPr>
            <p:ph type="ftr" sz="quarter" idx="11"/>
          </p:nvPr>
        </p:nvSpPr>
        <p:spPr>
          <a:xfrm>
            <a:off x="1062820" y="6500834"/>
            <a:ext cx="7780361" cy="280966"/>
          </a:xfrm>
        </p:spPr>
        <p:txBody>
          <a:bodyPr/>
          <a:lstStyle/>
          <a:p>
            <a:pPr algn="ctr"/>
            <a:r>
              <a:rPr lang="fa-IR"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آزمایشگاه پایگاه داده ها -  آشنایی با </a:t>
            </a:r>
            <a:r>
              <a:rPr lang="en-US"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SQL Server</a:t>
            </a:r>
            <a:endParaRPr lang="fa-IR" sz="1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endParaRPr>
          </a:p>
        </p:txBody>
      </p:sp>
      <p:sp>
        <p:nvSpPr>
          <p:cNvPr id="4" name="Slide Number Placeholder 3"/>
          <p:cNvSpPr>
            <a:spLocks noGrp="1"/>
          </p:cNvSpPr>
          <p:nvPr>
            <p:ph type="sldNum" sz="quarter" idx="12"/>
          </p:nvPr>
        </p:nvSpPr>
        <p:spPr>
          <a:xfrm>
            <a:off x="79248" y="-71462"/>
            <a:ext cx="772020" cy="619126"/>
          </a:xfrm>
        </p:spPr>
        <p:txBody>
          <a:bodyPr/>
          <a:lstStyle/>
          <a:p>
            <a:pPr algn="ctr"/>
            <a:fld id="{E8DF37F9-CD82-4C8D-97DC-91C3A7A2F2BB}" type="slidenum">
              <a:rPr lang="fa-IR" sz="2800" b="1" smtClean="0">
                <a:solidFill>
                  <a:schemeClr val="tx1"/>
                </a:solidFill>
              </a:rPr>
              <a:pPr algn="ctr"/>
              <a:t>7</a:t>
            </a:fld>
            <a:endParaRPr lang="fa-IR" sz="2800" b="1" dirty="0">
              <a:solidFill>
                <a:schemeClr val="tx1"/>
              </a:solidFill>
            </a:endParaRPr>
          </a:p>
        </p:txBody>
      </p:sp>
      <p:sp>
        <p:nvSpPr>
          <p:cNvPr id="7" name="TextBox 6"/>
          <p:cNvSpPr txBox="1"/>
          <p:nvPr/>
        </p:nvSpPr>
        <p:spPr>
          <a:xfrm>
            <a:off x="1676155" y="630768"/>
            <a:ext cx="7704856" cy="369332"/>
          </a:xfrm>
          <a:prstGeom prst="rect">
            <a:avLst/>
          </a:prstGeom>
          <a:noFill/>
        </p:spPr>
        <p:txBody>
          <a:bodyPr wrap="square" rtlCol="1">
            <a:spAutoFit/>
          </a:bodyPr>
          <a:lstStyle/>
          <a:p>
            <a:r>
              <a:rPr lang="en-US" dirty="0" smtClean="0">
                <a:solidFill>
                  <a:srgbClr val="FF0000"/>
                </a:solidFill>
                <a:hlinkClick r:id="rId3"/>
              </a:rPr>
              <a:t>www.a00b.com</a:t>
            </a:r>
            <a:r>
              <a:rPr lang="en-US" dirty="0" smtClean="0">
                <a:solidFill>
                  <a:srgbClr val="FF0000"/>
                </a:solidFill>
              </a:rPr>
              <a:t> </a:t>
            </a:r>
            <a:r>
              <a:rPr lang="fa-IR" dirty="0" smtClean="0">
                <a:solidFill>
                  <a:srgbClr val="FF0000"/>
                </a:solidFill>
              </a:rPr>
              <a:t> آ صفر صفر بی دات کام  برنامه نویسی و پایگاه داده </a:t>
            </a:r>
            <a:r>
              <a:rPr lang="en-US" dirty="0" smtClean="0">
                <a:solidFill>
                  <a:srgbClr val="FF0000"/>
                </a:solidFill>
              </a:rPr>
              <a:t>SQL Server</a:t>
            </a:r>
            <a:endParaRPr lang="fa-IR" dirty="0">
              <a:solidFill>
                <a:srgbClr val="FF0000"/>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139" y="142852"/>
            <a:ext cx="9519114" cy="540000"/>
          </a:xfrm>
        </p:spPr>
        <p:style>
          <a:lnRef idx="1">
            <a:schemeClr val="accent1"/>
          </a:lnRef>
          <a:fillRef idx="2">
            <a:schemeClr val="accent1"/>
          </a:fillRef>
          <a:effectRef idx="1">
            <a:schemeClr val="accent1"/>
          </a:effectRef>
          <a:fontRef idx="minor">
            <a:schemeClr val="dk1"/>
          </a:fontRef>
        </p:style>
        <p:txBody>
          <a:bodyPr>
            <a:noAutofit/>
          </a:bodyPr>
          <a:lstStyle/>
          <a:p>
            <a:pPr algn="r"/>
            <a:r>
              <a:rPr lang="fa-IR" sz="3200" dirty="0" smtClean="0">
                <a:cs typeface="B Titr" pitchFamily="2" charset="-78"/>
              </a:rPr>
              <a:t>شروع به کار با </a:t>
            </a:r>
            <a:r>
              <a:rPr lang="en-US" sz="3200" dirty="0" smtClean="0">
                <a:cs typeface="B Titr" pitchFamily="2" charset="-78"/>
              </a:rPr>
              <a:t>SQLServer</a:t>
            </a:r>
            <a:endParaRPr lang="fa-IR" sz="3200" dirty="0">
              <a:cs typeface="B Titr" pitchFamily="2" charset="-78"/>
            </a:endParaRPr>
          </a:p>
        </p:txBody>
      </p:sp>
      <p:pic>
        <p:nvPicPr>
          <p:cNvPr id="6" name="Picture 5" descr="DB (1).png"/>
          <p:cNvPicPr>
            <a:picLocks noChangeAspect="1"/>
          </p:cNvPicPr>
          <p:nvPr/>
        </p:nvPicPr>
        <p:blipFill>
          <a:blip r:embed="rId2"/>
          <a:stretch>
            <a:fillRect/>
          </a:stretch>
        </p:blipFill>
        <p:spPr>
          <a:xfrm>
            <a:off x="0" y="0"/>
            <a:ext cx="1083442" cy="1000100"/>
          </a:xfrm>
          <a:prstGeom prst="rect">
            <a:avLst/>
          </a:prstGeom>
          <a:ln>
            <a:noFill/>
          </a:ln>
          <a:effectLst>
            <a:outerShdw blurRad="190500" algn="tl" rotWithShape="0">
              <a:srgbClr val="000000">
                <a:alpha val="70000"/>
              </a:srgbClr>
            </a:outerShdw>
          </a:effectLst>
        </p:spPr>
      </p:pic>
      <p:sp>
        <p:nvSpPr>
          <p:cNvPr id="3" name="Content Placeholder 2"/>
          <p:cNvSpPr>
            <a:spLocks noGrp="1"/>
          </p:cNvSpPr>
          <p:nvPr>
            <p:ph idx="1"/>
          </p:nvPr>
        </p:nvSpPr>
        <p:spPr>
          <a:xfrm>
            <a:off x="166655" y="857232"/>
            <a:ext cx="9584564" cy="5572164"/>
          </a:xfrm>
        </p:spPr>
        <p:txBody>
          <a:bodyPr anchor="ctr">
            <a:normAutofit/>
          </a:bodyPr>
          <a:lstStyle/>
          <a:p>
            <a:pPr algn="just"/>
            <a:r>
              <a:rPr lang="fa-IR" dirty="0" smtClean="0">
                <a:cs typeface="B Zar" pitchFamily="2" charset="-78"/>
              </a:rPr>
              <a:t>پس از نصب </a:t>
            </a:r>
            <a:r>
              <a:rPr lang="en-US" dirty="0" smtClean="0">
                <a:cs typeface="B Zar" pitchFamily="2" charset="-78"/>
              </a:rPr>
              <a:t>SQLServer</a:t>
            </a:r>
            <a:r>
              <a:rPr lang="fa-IR" dirty="0" smtClean="0">
                <a:cs typeface="B Zar" pitchFamily="2" charset="-78"/>
              </a:rPr>
              <a:t> باید بتوانیم با آن تعامل ایجاد کنیم. از لحاظ فنی مدیر اصلی است که می تواند به امکانات مدیریتی و کنترلی </a:t>
            </a:r>
            <a:r>
              <a:rPr lang="en-US" dirty="0" smtClean="0">
                <a:cs typeface="B Zar" pitchFamily="2" charset="-78"/>
              </a:rPr>
              <a:t>SQLServer</a:t>
            </a:r>
            <a:r>
              <a:rPr lang="fa-IR" dirty="0" smtClean="0">
                <a:cs typeface="B Zar" pitchFamily="2" charset="-78"/>
              </a:rPr>
              <a:t> دسترسی داشته باشد. برای دسترسی به این قسمت باید از ابزار </a:t>
            </a:r>
            <a:r>
              <a:rPr lang="en-US" dirty="0" smtClean="0">
                <a:cs typeface="B Zar" pitchFamily="2" charset="-78"/>
              </a:rPr>
              <a:t>SQL Server Management Studio</a:t>
            </a:r>
            <a:r>
              <a:rPr lang="fa-IR" dirty="0" smtClean="0">
                <a:cs typeface="B Zar" pitchFamily="2" charset="-78"/>
              </a:rPr>
              <a:t> یا </a:t>
            </a:r>
            <a:r>
              <a:rPr lang="en-US" dirty="0" smtClean="0">
                <a:cs typeface="B Zar" pitchFamily="2" charset="-78"/>
              </a:rPr>
              <a:t>SSMS</a:t>
            </a:r>
            <a:r>
              <a:rPr lang="fa-IR" dirty="0" smtClean="0">
                <a:cs typeface="B Zar" pitchFamily="2" charset="-78"/>
              </a:rPr>
              <a:t> استفاده کرد.این برنامه کنسول اصلی مدیریت </a:t>
            </a:r>
            <a:r>
              <a:rPr lang="en-US" dirty="0" smtClean="0">
                <a:cs typeface="B Zar" pitchFamily="2" charset="-78"/>
              </a:rPr>
              <a:t>SQLServer</a:t>
            </a:r>
            <a:r>
              <a:rPr lang="fa-IR" dirty="0" smtClean="0">
                <a:cs typeface="B Zar" pitchFamily="2" charset="-78"/>
              </a:rPr>
              <a:t> می باشد.</a:t>
            </a:r>
          </a:p>
          <a:p>
            <a:pPr algn="just"/>
            <a:r>
              <a:rPr lang="fa-IR" dirty="0" smtClean="0">
                <a:cs typeface="B Zar" pitchFamily="2" charset="-78"/>
              </a:rPr>
              <a:t>برنامه </a:t>
            </a:r>
            <a:r>
              <a:rPr lang="en-US" dirty="0" smtClean="0">
                <a:cs typeface="B Zar" pitchFamily="2" charset="-78"/>
              </a:rPr>
              <a:t>SQL Server Management Studio</a:t>
            </a:r>
            <a:r>
              <a:rPr lang="fa-IR" dirty="0" smtClean="0">
                <a:cs typeface="B Zar" pitchFamily="2" charset="-78"/>
              </a:rPr>
              <a:t> معادل دو برنامه </a:t>
            </a:r>
            <a:r>
              <a:rPr lang="en-US" dirty="0" smtClean="0">
                <a:cs typeface="B Zar" pitchFamily="2" charset="-78"/>
              </a:rPr>
              <a:t>Enterprise Manager</a:t>
            </a:r>
            <a:r>
              <a:rPr lang="fa-IR" dirty="0" smtClean="0">
                <a:cs typeface="B Zar" pitchFamily="2" charset="-78"/>
              </a:rPr>
              <a:t> و </a:t>
            </a:r>
            <a:r>
              <a:rPr lang="en-US" dirty="0" smtClean="0">
                <a:cs typeface="B Zar" pitchFamily="2" charset="-78"/>
              </a:rPr>
              <a:t>Query Analyzer</a:t>
            </a:r>
            <a:r>
              <a:rPr lang="fa-IR" dirty="0" smtClean="0">
                <a:cs typeface="B Zar" pitchFamily="2" charset="-78"/>
              </a:rPr>
              <a:t> در </a:t>
            </a:r>
            <a:r>
              <a:rPr lang="en-US" dirty="0" smtClean="0">
                <a:cs typeface="B Zar" pitchFamily="2" charset="-78"/>
              </a:rPr>
              <a:t>SQL Server 2000</a:t>
            </a:r>
            <a:r>
              <a:rPr lang="fa-IR" dirty="0" smtClean="0">
                <a:cs typeface="B Zar" pitchFamily="2" charset="-78"/>
              </a:rPr>
              <a:t> مي‌باشد.</a:t>
            </a:r>
          </a:p>
          <a:p>
            <a:pPr algn="just"/>
            <a:r>
              <a:rPr lang="fa-IR" dirty="0" smtClean="0">
                <a:cs typeface="B Zar" pitchFamily="2" charset="-78"/>
              </a:rPr>
              <a:t>در اين بخش مي‌خواهيم با اين برنامه آشنا شويم. براي اجراي برنامه </a:t>
            </a:r>
            <a:r>
              <a:rPr lang="en-US" dirty="0" smtClean="0">
                <a:cs typeface="B Zar" pitchFamily="2" charset="-78"/>
              </a:rPr>
              <a:t>SQL Server Management Studio</a:t>
            </a:r>
            <a:r>
              <a:rPr lang="fa-IR" dirty="0" smtClean="0">
                <a:cs typeface="B Zar" pitchFamily="2" charset="-78"/>
              </a:rPr>
              <a:t> روي دکمه </a:t>
            </a:r>
            <a:r>
              <a:rPr lang="en-US" dirty="0" smtClean="0">
                <a:cs typeface="B Zar" pitchFamily="2" charset="-78"/>
              </a:rPr>
              <a:t>Start</a:t>
            </a:r>
            <a:r>
              <a:rPr lang="fa-IR" dirty="0" smtClean="0">
                <a:cs typeface="B Zar" pitchFamily="2" charset="-78"/>
              </a:rPr>
              <a:t> کليک کنيد. منوي </a:t>
            </a:r>
            <a:r>
              <a:rPr lang="en-US" dirty="0" smtClean="0">
                <a:cs typeface="B Zar" pitchFamily="2" charset="-78"/>
              </a:rPr>
              <a:t>All Programs</a:t>
            </a:r>
            <a:r>
              <a:rPr lang="fa-IR" dirty="0" smtClean="0">
                <a:cs typeface="B Zar" pitchFamily="2" charset="-78"/>
              </a:rPr>
              <a:t> را باز کنيد. منوي فرعي </a:t>
            </a:r>
            <a:r>
              <a:rPr lang="en-US" dirty="0" smtClean="0">
                <a:cs typeface="B Zar" pitchFamily="2" charset="-78"/>
              </a:rPr>
              <a:t>Microsoft SQL Server 2008</a:t>
            </a:r>
            <a:r>
              <a:rPr lang="fa-IR" dirty="0" smtClean="0">
                <a:cs typeface="B Zar" pitchFamily="2" charset="-78"/>
              </a:rPr>
              <a:t> را باز کنيد. روي گزينه </a:t>
            </a:r>
            <a:r>
              <a:rPr lang="en-US" dirty="0" smtClean="0">
                <a:cs typeface="B Zar" pitchFamily="2" charset="-78"/>
              </a:rPr>
              <a:t>SQL Server Management Studio</a:t>
            </a:r>
            <a:r>
              <a:rPr lang="fa-IR" dirty="0" smtClean="0">
                <a:cs typeface="B Zar" pitchFamily="2" charset="-78"/>
              </a:rPr>
              <a:t> کليک کنيد.</a:t>
            </a:r>
          </a:p>
        </p:txBody>
      </p:sp>
      <p:sp>
        <p:nvSpPr>
          <p:cNvPr id="5" name="Footer Placeholder 4"/>
          <p:cNvSpPr>
            <a:spLocks noGrp="1"/>
          </p:cNvSpPr>
          <p:nvPr>
            <p:ph type="ftr" sz="quarter" idx="11"/>
          </p:nvPr>
        </p:nvSpPr>
        <p:spPr>
          <a:xfrm>
            <a:off x="1062820" y="6500834"/>
            <a:ext cx="7780361" cy="280966"/>
          </a:xfrm>
        </p:spPr>
        <p:txBody>
          <a:bodyPr/>
          <a:lstStyle/>
          <a:p>
            <a:pPr algn="ctr"/>
            <a:r>
              <a:rPr lang="fa-IR"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آزمایشگاه پایگاه داده ها -  آشنایی با </a:t>
            </a:r>
            <a:r>
              <a:rPr lang="en-US"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SQL Server</a:t>
            </a:r>
            <a:endParaRPr lang="fa-IR" sz="1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endParaRPr>
          </a:p>
        </p:txBody>
      </p:sp>
      <p:sp>
        <p:nvSpPr>
          <p:cNvPr id="4" name="Slide Number Placeholder 3"/>
          <p:cNvSpPr>
            <a:spLocks noGrp="1"/>
          </p:cNvSpPr>
          <p:nvPr>
            <p:ph type="sldNum" sz="quarter" idx="12"/>
          </p:nvPr>
        </p:nvSpPr>
        <p:spPr>
          <a:xfrm>
            <a:off x="79248" y="-71462"/>
            <a:ext cx="772020" cy="619126"/>
          </a:xfrm>
        </p:spPr>
        <p:txBody>
          <a:bodyPr/>
          <a:lstStyle/>
          <a:p>
            <a:pPr algn="ctr"/>
            <a:fld id="{E8DF37F9-CD82-4C8D-97DC-91C3A7A2F2BB}" type="slidenum">
              <a:rPr lang="fa-IR" sz="2800" b="1" smtClean="0">
                <a:solidFill>
                  <a:schemeClr val="tx1"/>
                </a:solidFill>
              </a:rPr>
              <a:pPr algn="ctr"/>
              <a:t>8</a:t>
            </a:fld>
            <a:endParaRPr lang="fa-IR" sz="2800" b="1" dirty="0">
              <a:solidFill>
                <a:schemeClr val="tx1"/>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139" y="142852"/>
            <a:ext cx="9519114" cy="540000"/>
          </a:xfrm>
        </p:spPr>
        <p:style>
          <a:lnRef idx="1">
            <a:schemeClr val="accent1"/>
          </a:lnRef>
          <a:fillRef idx="2">
            <a:schemeClr val="accent1"/>
          </a:fillRef>
          <a:effectRef idx="1">
            <a:schemeClr val="accent1"/>
          </a:effectRef>
          <a:fontRef idx="minor">
            <a:schemeClr val="dk1"/>
          </a:fontRef>
        </p:style>
        <p:txBody>
          <a:bodyPr>
            <a:noAutofit/>
          </a:bodyPr>
          <a:lstStyle/>
          <a:p>
            <a:pPr algn="r"/>
            <a:r>
              <a:rPr lang="fa-IR" sz="2800" dirty="0" smtClean="0">
                <a:cs typeface="B Titr" pitchFamily="2" charset="-78"/>
              </a:rPr>
              <a:t>مرحله 1- اجرای </a:t>
            </a:r>
            <a:r>
              <a:rPr lang="en-US" sz="2800" dirty="0" smtClean="0"/>
              <a:t>SQL Server Management Studio</a:t>
            </a:r>
            <a:endParaRPr lang="fa-IR" sz="2800" dirty="0">
              <a:cs typeface="B Titr" pitchFamily="2" charset="-78"/>
            </a:endParaRPr>
          </a:p>
        </p:txBody>
      </p:sp>
      <p:pic>
        <p:nvPicPr>
          <p:cNvPr id="6" name="Picture 5" descr="DB (1).png"/>
          <p:cNvPicPr>
            <a:picLocks noChangeAspect="1"/>
          </p:cNvPicPr>
          <p:nvPr/>
        </p:nvPicPr>
        <p:blipFill>
          <a:blip r:embed="rId2"/>
          <a:stretch>
            <a:fillRect/>
          </a:stretch>
        </p:blipFill>
        <p:spPr>
          <a:xfrm>
            <a:off x="0" y="0"/>
            <a:ext cx="1083442" cy="1000100"/>
          </a:xfrm>
          <a:prstGeom prst="rect">
            <a:avLst/>
          </a:prstGeom>
          <a:ln>
            <a:noFill/>
          </a:ln>
          <a:effectLst>
            <a:outerShdw blurRad="190500" algn="tl" rotWithShape="0">
              <a:srgbClr val="000000">
                <a:alpha val="70000"/>
              </a:srgbClr>
            </a:outerShdw>
          </a:effectLst>
        </p:spPr>
      </p:pic>
      <p:sp>
        <p:nvSpPr>
          <p:cNvPr id="3" name="Content Placeholder 2"/>
          <p:cNvSpPr>
            <a:spLocks noGrp="1"/>
          </p:cNvSpPr>
          <p:nvPr>
            <p:ph idx="1"/>
          </p:nvPr>
        </p:nvSpPr>
        <p:spPr>
          <a:xfrm>
            <a:off x="232139" y="857232"/>
            <a:ext cx="9519079" cy="5572164"/>
          </a:xfrm>
        </p:spPr>
        <p:txBody>
          <a:bodyPr anchor="t">
            <a:normAutofit/>
          </a:bodyPr>
          <a:lstStyle/>
          <a:p>
            <a:pPr algn="just"/>
            <a:endParaRPr lang="fa-IR" sz="2400" dirty="0">
              <a:cs typeface="B Zar" pitchFamily="2" charset="-78"/>
            </a:endParaRPr>
          </a:p>
        </p:txBody>
      </p:sp>
      <p:sp>
        <p:nvSpPr>
          <p:cNvPr id="5" name="Footer Placeholder 4"/>
          <p:cNvSpPr>
            <a:spLocks noGrp="1"/>
          </p:cNvSpPr>
          <p:nvPr>
            <p:ph type="ftr" sz="quarter" idx="11"/>
          </p:nvPr>
        </p:nvSpPr>
        <p:spPr>
          <a:xfrm>
            <a:off x="1062820" y="6500834"/>
            <a:ext cx="7780361" cy="280966"/>
          </a:xfrm>
        </p:spPr>
        <p:txBody>
          <a:bodyPr/>
          <a:lstStyle/>
          <a:p>
            <a:pPr algn="ctr"/>
            <a:r>
              <a:rPr lang="fa-IR"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آزمایشگاه پایگاه داده ها -  آشنایی با </a:t>
            </a:r>
            <a:r>
              <a:rPr lang="en-US" sz="1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rPr>
              <a:t>SQL Server</a:t>
            </a:r>
            <a:endParaRPr lang="fa-IR" sz="1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Yekan" pitchFamily="2" charset="-78"/>
            </a:endParaRPr>
          </a:p>
        </p:txBody>
      </p:sp>
      <p:sp>
        <p:nvSpPr>
          <p:cNvPr id="4" name="Slide Number Placeholder 3"/>
          <p:cNvSpPr>
            <a:spLocks noGrp="1"/>
          </p:cNvSpPr>
          <p:nvPr>
            <p:ph type="sldNum" sz="quarter" idx="12"/>
          </p:nvPr>
        </p:nvSpPr>
        <p:spPr>
          <a:xfrm>
            <a:off x="79248" y="-71462"/>
            <a:ext cx="772020" cy="619126"/>
          </a:xfrm>
        </p:spPr>
        <p:txBody>
          <a:bodyPr/>
          <a:lstStyle/>
          <a:p>
            <a:pPr algn="ctr"/>
            <a:fld id="{E8DF37F9-CD82-4C8D-97DC-91C3A7A2F2BB}" type="slidenum">
              <a:rPr lang="fa-IR" sz="2800" b="1" smtClean="0">
                <a:solidFill>
                  <a:schemeClr val="tx1"/>
                </a:solidFill>
              </a:rPr>
              <a:pPr algn="ctr"/>
              <a:t>9</a:t>
            </a:fld>
            <a:endParaRPr lang="fa-IR" sz="2800" b="1" dirty="0">
              <a:solidFill>
                <a:schemeClr val="tx1"/>
              </a:solidFill>
            </a:endParaRPr>
          </a:p>
        </p:txBody>
      </p:sp>
      <p:pic>
        <p:nvPicPr>
          <p:cNvPr id="1028" name="Picture 4"/>
          <p:cNvPicPr>
            <a:picLocks noChangeAspect="1" noChangeArrowheads="1"/>
          </p:cNvPicPr>
          <p:nvPr/>
        </p:nvPicPr>
        <p:blipFill>
          <a:blip r:embed="rId3"/>
          <a:srcRect t="13072"/>
          <a:stretch>
            <a:fillRect/>
          </a:stretch>
        </p:blipFill>
        <p:spPr bwMode="auto">
          <a:xfrm>
            <a:off x="738158" y="928670"/>
            <a:ext cx="8429684" cy="549582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lnDef>
      <a:spPr>
        <a:ln w="19050">
          <a:solidFill>
            <a:schemeClr val="accent1"/>
          </a:solidFill>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2498</TotalTime>
  <Words>3395</Words>
  <Application>Microsoft Office PowerPoint</Application>
  <PresentationFormat>A4 Paper (210x297 mm)</PresentationFormat>
  <Paragraphs>273</Paragraphs>
  <Slides>29</Slides>
  <Notes>1</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Urban</vt:lpstr>
      <vt:lpstr>آزمایشگاه پایگاه داده ها  آشنایی با SQL Server</vt:lpstr>
      <vt:lpstr>آشنایی با SQL Server</vt:lpstr>
      <vt:lpstr>سیستم های سرویس دهنده پایگاه داده - Server Database Systems</vt:lpstr>
      <vt:lpstr>نگارشهاي مختلف SQL Server 2008</vt:lpstr>
      <vt:lpstr>آشنایی با SQLServer 2008</vt:lpstr>
      <vt:lpstr>آشنایی با SQLServer 2008</vt:lpstr>
      <vt:lpstr>قابليتهاي جديد در SQL Server 2008</vt:lpstr>
      <vt:lpstr>شروع به کار با SQLServer</vt:lpstr>
      <vt:lpstr>مرحله 1- اجرای SQL Server Management Studio</vt:lpstr>
      <vt:lpstr>مرحله 2- باز شدن SQL Server Management Studio</vt:lpstr>
      <vt:lpstr>مرحله 2- باز شدن SQL Server Management Studio</vt:lpstr>
      <vt:lpstr>مرحله 2- باز شدن SQL Server Management Studio</vt:lpstr>
      <vt:lpstr>مرحله 2- باز شدن SQL Server Management Studio</vt:lpstr>
      <vt:lpstr>مرحله 2- باز شدن SQL Server Management Studio</vt:lpstr>
      <vt:lpstr>مرحله 2- باز شدن SQL Server Management Studio</vt:lpstr>
      <vt:lpstr>مرحله 2- باز شدن SQL Server Management Studio</vt:lpstr>
      <vt:lpstr>مرحله 2- باز شدن SQL Server Management Studio</vt:lpstr>
      <vt:lpstr>مرحله 2- باز شدن SQL Server Management Studio</vt:lpstr>
      <vt:lpstr>مرحله 2- باز شدن SQL Server Management Studio</vt:lpstr>
      <vt:lpstr>مرحله 3- کار با SQL Server Management Studio</vt:lpstr>
      <vt:lpstr>مرحله 3- کار با SQL Server Management Studio</vt:lpstr>
      <vt:lpstr>مرحله 3- کار با SQL Server Management Studio</vt:lpstr>
      <vt:lpstr>اتصال به سرور ها در SSMS</vt:lpstr>
      <vt:lpstr>اتصال به سرور ها در SSMS</vt:lpstr>
      <vt:lpstr>قطع اتصال به سرور ها در SSMS</vt:lpstr>
      <vt:lpstr>ثبت سرورها در SSMS</vt:lpstr>
      <vt:lpstr>ثبت سرورها در SSMS</vt:lpstr>
      <vt:lpstr>ثبت سرورها در SSMS</vt:lpstr>
      <vt:lpstr>دسترسی به پایگاه های داده یک سرور</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آزمایشگاه پایگاه داده ها  آشنایی با SQL Server</dc:title>
  <dc:creator>Amir Jahangard</dc:creator>
  <cp:keywords>SQL Server</cp:keywords>
  <cp:lastModifiedBy>ali</cp:lastModifiedBy>
  <cp:revision>5</cp:revision>
  <dcterms:created xsi:type="dcterms:W3CDTF">2012-02-22T06:29:24Z</dcterms:created>
  <dcterms:modified xsi:type="dcterms:W3CDTF">2019-10-28T07:37:32Z</dcterms:modified>
</cp:coreProperties>
</file>